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
<Relationships xmlns="http://schemas.openxmlformats.org/package/2006/relationships">
  <Relationship Id="rId3" Type="http://schemas.openxmlformats.org/package/2006/relationships/metadata/core-properties" Target="docProps/core.xml" />
  <Relationship Id="rId2" Type="http://schemas.openxmlformats.org/package/2006/relationships/metadata/thumbnail" Target="docProps/thumbnail.jpeg" />
  <Relationship Id="rId1" Type="http://schemas.openxmlformats.org/officeDocument/2006/relationships/officeDocument" Target="ppt/presentation.xml" />
  <Relationship Id="rId4" Type="http://schemas.openxmlformats.org/officeDocument/2006/relationships/extended-properties" Target="docProps/app.xml" 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24" r:id="rId2"/>
    <p:sldId id="325" r:id="rId3"/>
    <p:sldId id="257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272" r:id="rId1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7D1F"/>
    <a:srgbClr val="5B9BD5"/>
    <a:srgbClr val="8DBEE9"/>
    <a:srgbClr val="658DF1"/>
    <a:srgbClr val="D8EAFF"/>
    <a:srgbClr val="2F3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6015" autoAdjust="0"/>
  </p:normalViewPr>
  <p:slideViewPr>
    <p:cSldViewPr showGuides="1">
      <p:cViewPr>
        <p:scale>
          <a:sx n="99" d="100"/>
          <a:sy n="99" d="100"/>
        </p:scale>
        <p:origin x="-504" y="-19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
<Relationships xmlns="http://schemas.openxmlformats.org/package/2006/relationships">
  <Relationship Id="rId8" Type="http://schemas.openxmlformats.org/officeDocument/2006/relationships/slide" Target="slides/slide7.xml" />
  <Relationship Id="rId13" Type="http://schemas.openxmlformats.org/officeDocument/2006/relationships/slide" Target="slides/slide12.xml" />
  <Relationship Id="rId18" Type="http://schemas.openxmlformats.org/officeDocument/2006/relationships/slide" Target="slides/slide17.xml" />
  <Relationship Id="rId3" Type="http://schemas.openxmlformats.org/officeDocument/2006/relationships/slide" Target="slides/slide2.xml" />
  <Relationship Id="rId21" Type="http://schemas.openxmlformats.org/officeDocument/2006/relationships/handoutMaster" Target="handoutMasters/handoutMaster1.xml" />
  <Relationship Id="rId7" Type="http://schemas.openxmlformats.org/officeDocument/2006/relationships/slide" Target="slides/slide6.xml" />
  <Relationship Id="rId12" Type="http://schemas.openxmlformats.org/officeDocument/2006/relationships/slide" Target="slides/slide11.xml" />
  <Relationship Id="rId17" Type="http://schemas.openxmlformats.org/officeDocument/2006/relationships/slide" Target="slides/slide16.xml" />
  <Relationship Id="rId25" Type="http://schemas.openxmlformats.org/officeDocument/2006/relationships/tableStyles" Target="tableStyles.xml" />
  <Relationship Id="rId2" Type="http://schemas.openxmlformats.org/officeDocument/2006/relationships/slide" Target="slides/slide1.xml" />
  <Relationship Id="rId16" Type="http://schemas.openxmlformats.org/officeDocument/2006/relationships/slide" Target="slides/slide15.xml" />
  <Relationship Id="rId20" Type="http://schemas.openxmlformats.org/officeDocument/2006/relationships/notesMaster" Target="notesMasters/notesMaster1.xml" />
  <Relationship Id="rId1" Type="http://schemas.openxmlformats.org/officeDocument/2006/relationships/slideMaster" Target="slideMasters/slideMaster1.xml" />
  <Relationship Id="rId6" Type="http://schemas.openxmlformats.org/officeDocument/2006/relationships/slide" Target="slides/slide5.xml" />
  <Relationship Id="rId11" Type="http://schemas.openxmlformats.org/officeDocument/2006/relationships/slide" Target="slides/slide10.xml" />
  <Relationship Id="rId24" Type="http://schemas.openxmlformats.org/officeDocument/2006/relationships/theme" Target="theme/theme1.xml" />
  <Relationship Id="rId5" Type="http://schemas.openxmlformats.org/officeDocument/2006/relationships/slide" Target="slides/slide4.xml" />
  <Relationship Id="rId15" Type="http://schemas.openxmlformats.org/officeDocument/2006/relationships/slide" Target="slides/slide14.xml" />
  <Relationship Id="rId23" Type="http://schemas.openxmlformats.org/officeDocument/2006/relationships/viewProps" Target="viewProps.xml" />
  <Relationship Id="rId10" Type="http://schemas.openxmlformats.org/officeDocument/2006/relationships/slide" Target="slides/slide9.xml" />
  <Relationship Id="rId19" Type="http://schemas.openxmlformats.org/officeDocument/2006/relationships/slide" Target="slides/slide18.xml" />
  <Relationship Id="rId4" Type="http://schemas.openxmlformats.org/officeDocument/2006/relationships/slide" Target="slides/slide3.xml" />
  <Relationship Id="rId9" Type="http://schemas.openxmlformats.org/officeDocument/2006/relationships/slide" Target="slides/slide8.xml" />
  <Relationship Id="rId14" Type="http://schemas.openxmlformats.org/officeDocument/2006/relationships/slide" Target="slides/slide13.xml" />
  <Relationship Id="rId22" Type="http://schemas.openxmlformats.org/officeDocument/2006/relationships/presProps" Target="presProps.xml" />
</Relationships>
</file>

<file path=ppt/handoutMasters/_rels/handoutMaster1.xml.rels>&#65279;<?xml version="1.0" encoding="utf-8" standalone="yes"?>
<Relationships xmlns="http://schemas.openxmlformats.org/package/2006/relationships">
  <Relationship Id="rId1" Type="http://schemas.openxmlformats.org/officeDocument/2006/relationships/theme" Target="../theme/theme3.xml" />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6463-EC0C-4E88-8148-635360C7FFA5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FCF7-9227-4622-9DEA-D48362B143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9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
<Relationships xmlns="http://schemas.openxmlformats.org/package/2006/relationships">
  <Relationship Id="rId1" Type="http://schemas.openxmlformats.org/officeDocument/2006/relationships/theme" Target="../theme/theme2.xml" />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DF521-0ADE-46C5-BAD2-6881172F8D49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F5CB-FA9D-496F-96DD-B6E40130F2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8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2.xml" />
  <Relationship Id="rId1" Type="http://schemas.openxmlformats.org/officeDocument/2006/relationships/notesMaster" Target="../notesMasters/notesMaster1.xml" />
</Relationships>
</file>

<file path=ppt/notesSlides/_rels/notesSlide10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6.xml" />
  <Relationship Id="rId1" Type="http://schemas.openxmlformats.org/officeDocument/2006/relationships/notesMaster" Target="../notesMasters/notesMaster1.xml" />
</Relationships>
</file>

<file path=ppt/notesSlides/_rels/notesSlide11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7.xml" />
  <Relationship Id="rId1" Type="http://schemas.openxmlformats.org/officeDocument/2006/relationships/notesMaster" Target="../notesMasters/notesMaster1.xml" />
</Relationships>
</file>

<file path=ppt/notesSlides/_rels/notesSlide2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5.xml" />
  <Relationship Id="rId1" Type="http://schemas.openxmlformats.org/officeDocument/2006/relationships/notesMaster" Target="../notesMasters/notesMaster1.xml" />
</Relationships>
</file>

<file path=ppt/notesSlides/_rels/notesSlide3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8.xml" />
  <Relationship Id="rId1" Type="http://schemas.openxmlformats.org/officeDocument/2006/relationships/notesMaster" Target="../notesMasters/notesMaster1.xml" />
</Relationships>
</file>

<file path=ppt/notesSlides/_rels/notesSlide4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9.xml" />
  <Relationship Id="rId1" Type="http://schemas.openxmlformats.org/officeDocument/2006/relationships/notesMaster" Target="../notesMasters/notesMaster1.xml" />
</Relationships>
</file>

<file path=ppt/notesSlides/_rels/notesSlide5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0.xml" />
  <Relationship Id="rId1" Type="http://schemas.openxmlformats.org/officeDocument/2006/relationships/notesMaster" Target="../notesMasters/notesMaster1.xml" />
</Relationships>
</file>

<file path=ppt/notesSlides/_rels/notesSlide6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1.xml" />
  <Relationship Id="rId1" Type="http://schemas.openxmlformats.org/officeDocument/2006/relationships/notesMaster" Target="../notesMasters/notesMaster1.xml" />
</Relationships>
</file>

<file path=ppt/notesSlides/_rels/notesSlide7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2.xml" />
  <Relationship Id="rId1" Type="http://schemas.openxmlformats.org/officeDocument/2006/relationships/notesMaster" Target="../notesMasters/notesMaster1.xml" />
</Relationships>
</file>

<file path=ppt/notesSlides/_rels/notesSlide8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3.xml" />
  <Relationship Id="rId1" Type="http://schemas.openxmlformats.org/officeDocument/2006/relationships/notesMaster" Target="../notesMasters/notesMaster1.xml" />
</Relationships>
</file>

<file path=ppt/notesSlides/_rels/notesSlide9.xml.rels>&#65279;<?xml version="1.0" encoding="utf-8" standalone="yes"?>
<Relationships xmlns="http://schemas.openxmlformats.org/package/2006/relationships">
  <Relationship Id="rId2" Type="http://schemas.openxmlformats.org/officeDocument/2006/relationships/slide" Target="../slides/slide15.xml" />
  <Relationship Id="rId1" Type="http://schemas.openxmlformats.org/officeDocument/2006/relationships/notesMaster" Target="../notesMasters/notesMaster1.xml" 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37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03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31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0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28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16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98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4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41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73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rgbClr val="5E86E0"/>
              </a:buClr>
              <a:buSzPct val="91000"/>
            </a:pPr>
            <a:endParaRPr lang="ko-KR" altLang="en-US" sz="1200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F5CB-FA9D-496F-96DD-B6E40130F2D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88308"/>
      </p:ext>
    </p:extLst>
  </p:cSld>
  <p:clrMapOvr>
    <a:masterClrMapping/>
  </p:clrMapOvr>
</p:notes>
</file>

<file path=ppt/slideLayouts/_rels/slideLayout1.xml.rels>&#65279;<?xml version="1.0" encoding="utf-8" standalone="yes"?>
<Relationships xmlns="http://schemas.openxmlformats.org/package/2006/relationships">
  <Relationship Id="rId3" Type="http://schemas.openxmlformats.org/officeDocument/2006/relationships/image" Target="../media/image2.png" />
  <Relationship Id="rId2" Type="http://schemas.openxmlformats.org/officeDocument/2006/relationships/image" Target="../media/image1.png" />
  <Relationship Id="rId1" Type="http://schemas.openxmlformats.org/officeDocument/2006/relationships/slideMaster" Target="../slideMasters/slideMaster1.xml" />
</Relationships>
</file>

<file path=ppt/slideLayouts/_rels/slideLayout10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11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2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3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4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5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6.xml.rels>&#65279;<?xml version="1.0" encoding="utf-8" standalone="yes"?>
<Relationships xmlns="http://schemas.openxmlformats.org/package/2006/relationships">
  <Relationship Id="rId2" Type="http://schemas.openxmlformats.org/officeDocument/2006/relationships/image" Target="../media/image3.emf" />
  <Relationship Id="rId1" Type="http://schemas.openxmlformats.org/officeDocument/2006/relationships/slideMaster" Target="../slideMasters/slideMaster1.xml" />
</Relationships>
</file>

<file path=ppt/slideLayouts/_rels/slideLayout7.xml.rels>&#65279;<?xml version="1.0" encoding="utf-8" standalone="yes"?>
<Relationships xmlns="http://schemas.openxmlformats.org/package/2006/relationships">
  <Relationship Id="rId2" Type="http://schemas.openxmlformats.org/officeDocument/2006/relationships/image" Target="../media/image4.png" />
  <Relationship Id="rId1" Type="http://schemas.openxmlformats.org/officeDocument/2006/relationships/slideMaster" Target="../slideMasters/slideMaster1.xml" />
</Relationships>
</file>

<file path=ppt/slideLayouts/_rels/slideLayout8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_rels/slideLayout9.xml.rels>&#65279;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548681"/>
            <a:ext cx="9224963" cy="5400600"/>
          </a:xfrm>
          <a:prstGeom prst="rect">
            <a:avLst/>
          </a:prstGeom>
          <a:solidFill>
            <a:srgbClr val="D7E7F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28498" y="392484"/>
            <a:ext cx="5524314" cy="5677295"/>
            <a:chOff x="400547" y="129013"/>
            <a:chExt cx="5686425" cy="6330887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1055573"/>
              <a:ext cx="5657850" cy="771525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129013"/>
              <a:ext cx="5686425" cy="79057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1963083"/>
              <a:ext cx="5686425" cy="79057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2889643"/>
              <a:ext cx="5686425" cy="790575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4742763"/>
              <a:ext cx="5686425" cy="790575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3816203"/>
              <a:ext cx="5686425" cy="79057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47" y="5669325"/>
              <a:ext cx="5686425" cy="790575"/>
            </a:xfrm>
            <a:prstGeom prst="rect">
              <a:avLst/>
            </a:prstGeom>
          </p:spPr>
        </p:pic>
      </p:grpSp>
      <p:sp>
        <p:nvSpPr>
          <p:cNvPr id="17" name="직사각형 16"/>
          <p:cNvSpPr/>
          <p:nvPr userDrawn="1"/>
        </p:nvSpPr>
        <p:spPr>
          <a:xfrm>
            <a:off x="0" y="548682"/>
            <a:ext cx="9224963" cy="5400600"/>
          </a:xfrm>
          <a:prstGeom prst="rect">
            <a:avLst/>
          </a:prstGeom>
          <a:solidFill>
            <a:srgbClr val="D7E7F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-6784" y="4192"/>
            <a:ext cx="9912784" cy="6858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97E8-C59E-4B0B-904C-0D316ACDC8D4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233476" y="165677"/>
            <a:ext cx="9439049" cy="6526646"/>
          </a:xfrm>
          <a:prstGeom prst="rect">
            <a:avLst/>
          </a:prstGeom>
          <a:noFill/>
          <a:ln w="76200" cmpd="dbl">
            <a:solidFill>
              <a:srgbClr val="C8E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 userDrawn="1"/>
        </p:nvSpPr>
        <p:spPr>
          <a:xfrm>
            <a:off x="519324" y="1"/>
            <a:ext cx="299217" cy="1271111"/>
          </a:xfrm>
          <a:prstGeom prst="rect">
            <a:avLst/>
          </a:prstGeom>
          <a:solidFill>
            <a:srgbClr val="2F3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D164-10D3-4E05-A21E-81616A9E58D9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77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083-2144-4685-9B55-98224BD41FA0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0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DC8-097A-44B4-90B8-398EB24BC2C7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0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1526-964F-4233-A0AE-C4723399DD1B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62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2D4C-5D00-481C-97FF-2013BAA1D4E1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44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1B13-C4B8-40E4-9252-9DFFCBE92F0C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17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D53B-154A-4A37-A6CF-D0353C83A667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46687" y="6356352"/>
            <a:ext cx="2228850" cy="365125"/>
          </a:xfrm>
        </p:spPr>
        <p:txBody>
          <a:bodyPr/>
          <a:lstStyle>
            <a:lvl1pPr>
              <a:defRPr sz="800"/>
            </a:lvl1pPr>
          </a:lstStyle>
          <a:p>
            <a:fld id="{E7E5E27A-8246-486E-BEA1-2BE39F7538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27575" y="1"/>
            <a:ext cx="49529" cy="241595"/>
          </a:xfrm>
          <a:prstGeom prst="rect">
            <a:avLst/>
          </a:prstGeom>
          <a:solidFill>
            <a:srgbClr val="8DB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102199" y="306368"/>
            <a:ext cx="9701604" cy="0"/>
          </a:xfrm>
          <a:prstGeom prst="line">
            <a:avLst/>
          </a:prstGeom>
          <a:ln w="19050" cmpd="dbl">
            <a:solidFill>
              <a:srgbClr val="658DF1">
                <a:alpha val="2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51" y="64622"/>
            <a:ext cx="1522752" cy="24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5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548681"/>
            <a:ext cx="9224963" cy="5400600"/>
          </a:xfrm>
          <a:prstGeom prst="rect">
            <a:avLst/>
          </a:prstGeom>
          <a:solidFill>
            <a:srgbClr val="D7E7F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3" y="235715"/>
            <a:ext cx="8363131" cy="56357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BA39-45E8-405C-A9C6-C4187D50F156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0" y="540864"/>
            <a:ext cx="9224963" cy="5400600"/>
          </a:xfrm>
          <a:prstGeom prst="rect">
            <a:avLst/>
          </a:prstGeom>
          <a:solidFill>
            <a:srgbClr val="D7E7F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 userDrawn="1"/>
        </p:nvSpPr>
        <p:spPr>
          <a:xfrm>
            <a:off x="-6784" y="0"/>
            <a:ext cx="9912784" cy="6858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233476" y="165677"/>
            <a:ext cx="9439049" cy="6526646"/>
          </a:xfrm>
          <a:prstGeom prst="rect">
            <a:avLst/>
          </a:prstGeom>
          <a:noFill/>
          <a:ln w="76200" cmpd="dbl">
            <a:solidFill>
              <a:srgbClr val="C8E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 userDrawn="1"/>
        </p:nvSpPr>
        <p:spPr>
          <a:xfrm>
            <a:off x="519324" y="1"/>
            <a:ext cx="299217" cy="1271111"/>
          </a:xfrm>
          <a:prstGeom prst="rect">
            <a:avLst/>
          </a:prstGeom>
          <a:solidFill>
            <a:srgbClr val="2F3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2060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43674" y="6356352"/>
            <a:ext cx="2228850" cy="365125"/>
          </a:xfrm>
        </p:spPr>
        <p:txBody>
          <a:bodyPr/>
          <a:lstStyle>
            <a:lvl1pPr>
              <a:defRPr sz="800"/>
            </a:lvl1pPr>
          </a:lstStyle>
          <a:p>
            <a:fld id="{E7E5E27A-8246-486E-BEA1-2BE39F7538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3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D41-273E-4B54-91C9-D1637C548C5A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ABB4-30BE-4E59-A8CB-9C638858F4E8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34421"/>
      </p:ext>
    </p:extLst>
  </p:cSld>
  <p:clrMapOvr>
    <a:masterClrMapping/>
  </p:clrMapOvr>
</p:sldLayout>
</file>

<file path=ppt/slideMasters/_rels/slideMaster1.xml.rels>&#65279;<?xml version="1.0" encoding="utf-8" standalone="yes"?>
<Relationships xmlns="http://schemas.openxmlformats.org/package/2006/relationships">
  <Relationship Id="rId8" Type="http://schemas.openxmlformats.org/officeDocument/2006/relationships/slideLayout" Target="../slideLayouts/slideLayout8.xml" />
  <Relationship Id="rId3" Type="http://schemas.openxmlformats.org/officeDocument/2006/relationships/slideLayout" Target="../slideLayouts/slideLayout3.xml" />
  <Relationship Id="rId7" Type="http://schemas.openxmlformats.org/officeDocument/2006/relationships/slideLayout" Target="../slideLayouts/slideLayout7.xml" />
  <Relationship Id="rId12" Type="http://schemas.openxmlformats.org/officeDocument/2006/relationships/theme" Target="../theme/theme1.xml" />
  <Relationship Id="rId2" Type="http://schemas.openxmlformats.org/officeDocument/2006/relationships/slideLayout" Target="../slideLayouts/slideLayout2.xml" />
  <Relationship Id="rId1" Type="http://schemas.openxmlformats.org/officeDocument/2006/relationships/slideLayout" Target="../slideLayouts/slideLayout1.xml" />
  <Relationship Id="rId6" Type="http://schemas.openxmlformats.org/officeDocument/2006/relationships/slideLayout" Target="../slideLayouts/slideLayout6.xml" />
  <Relationship Id="rId11" Type="http://schemas.openxmlformats.org/officeDocument/2006/relationships/slideLayout" Target="../slideLayouts/slideLayout11.xml" />
  <Relationship Id="rId5" Type="http://schemas.openxmlformats.org/officeDocument/2006/relationships/slideLayout" Target="../slideLayouts/slideLayout5.xml" />
  <Relationship Id="rId10" Type="http://schemas.openxmlformats.org/officeDocument/2006/relationships/slideLayout" Target="../slideLayouts/slideLayout10.xml" />
  <Relationship Id="rId4" Type="http://schemas.openxmlformats.org/officeDocument/2006/relationships/slideLayout" Target="../slideLayouts/slideLayout4.xml" />
  <Relationship Id="rId9" Type="http://schemas.openxmlformats.org/officeDocument/2006/relationships/slideLayout" Target="../slideLayouts/slideLayout9.xml" 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6238-B822-4922-8660-736A9659AC64}" type="datetime1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E27A-8246-486E-BEA1-2BE39F7538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55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
<Relationships xmlns="http://schemas.openxmlformats.org/package/2006/relationships">
  <Relationship Id="rId3" Type="http://schemas.openxmlformats.org/officeDocument/2006/relationships/image" Target="../media/image3.emf" />
  <Relationship Id="rId2" Type="http://schemas.openxmlformats.org/officeDocument/2006/relationships/image" Target="../media/image5.png" />
  <Relationship Id="rId1" Type="http://schemas.openxmlformats.org/officeDocument/2006/relationships/slideLayout" Target="../slideLayouts/slideLayout7.xml" />
</Relationships>
</file>

<file path=ppt/slides/_rels/slide10.xml.rels>&#65279;<?xml version="1.0" encoding="utf-8" standalone="yes"?>
<Relationships xmlns="http://schemas.openxmlformats.org/package/2006/relationships">
  <Relationship Id="rId8" Type="http://schemas.openxmlformats.org/officeDocument/2006/relationships/image" Target="../media/image19.png" />
  <Relationship Id="rId3" Type="http://schemas.openxmlformats.org/officeDocument/2006/relationships/image" Target="../media/image16.png" />
  <Relationship Id="rId7" Type="http://schemas.openxmlformats.org/officeDocument/2006/relationships/image" Target="../media/image11.png" />
  <Relationship Id="rId2" Type="http://schemas.openxmlformats.org/officeDocument/2006/relationships/notesSlide" Target="../notesSlides/notesSlide5.xml" />
  <Relationship Id="rId1" Type="http://schemas.openxmlformats.org/officeDocument/2006/relationships/slideLayout" Target="../slideLayouts/slideLayout6.xml" />
  <Relationship Id="rId6" Type="http://schemas.openxmlformats.org/officeDocument/2006/relationships/image" Target="../media/image12.png" />
  <Relationship Id="rId5" Type="http://schemas.openxmlformats.org/officeDocument/2006/relationships/image" Target="../media/image18.png" />
  <Relationship Id="rId10" Type="http://schemas.openxmlformats.org/officeDocument/2006/relationships/image" Target="../media/image15.png" />
  <Relationship Id="rId4" Type="http://schemas.openxmlformats.org/officeDocument/2006/relationships/image" Target="../media/image17.png" />
  <Relationship Id="rId9" Type="http://schemas.openxmlformats.org/officeDocument/2006/relationships/image" Target="../media/image20.png" />
</Relationships>
</file>

<file path=ppt/slides/_rels/slide11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6.xml" />
  <Relationship Id="rId1" Type="http://schemas.openxmlformats.org/officeDocument/2006/relationships/slideLayout" Target="../slideLayouts/slideLayout6.xml" />
</Relationships>
</file>

<file path=ppt/slides/_rels/slide12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7.xml" />
  <Relationship Id="rId1" Type="http://schemas.openxmlformats.org/officeDocument/2006/relationships/slideLayout" Target="../slideLayouts/slideLayout6.xml" />
</Relationships>
</file>

<file path=ppt/slides/_rels/slide13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8.xml" />
  <Relationship Id="rId1" Type="http://schemas.openxmlformats.org/officeDocument/2006/relationships/slideLayout" Target="../slideLayouts/slideLayout6.xml" />
</Relationships>
</file>

<file path=ppt/slides/_rels/slide14.xml.rels>&#65279;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6.xml" />
</Relationships>
</file>

<file path=ppt/slides/_rels/slide15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9.xml" />
  <Relationship Id="rId1" Type="http://schemas.openxmlformats.org/officeDocument/2006/relationships/slideLayout" Target="../slideLayouts/slideLayout6.xml" />
</Relationships>
</file>

<file path=ppt/slides/_rels/slide16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10.xml" />
  <Relationship Id="rId1" Type="http://schemas.openxmlformats.org/officeDocument/2006/relationships/slideLayout" Target="../slideLayouts/slideLayout6.xml" />
</Relationships>
</file>

<file path=ppt/slides/_rels/slide17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11.xml" />
  <Relationship Id="rId1" Type="http://schemas.openxmlformats.org/officeDocument/2006/relationships/slideLayout" Target="../slideLayouts/slideLayout6.xml" />
</Relationships>
</file>

<file path=ppt/slides/_rels/slide18.xml.rels>&#65279;<?xml version="1.0" encoding="utf-8" standalone="yes"?>
<Relationships xmlns="http://schemas.openxmlformats.org/package/2006/relationships">
  <Relationship Id="rId3" Type="http://schemas.openxmlformats.org/officeDocument/2006/relationships/image" Target="../media/image3.emf" />
  <Relationship Id="rId2" Type="http://schemas.openxmlformats.org/officeDocument/2006/relationships/image" Target="../media/image5.png" />
  <Relationship Id="rId1" Type="http://schemas.openxmlformats.org/officeDocument/2006/relationships/slideLayout" Target="../slideLayouts/slideLayout7.xml" />
</Relationships>
</file>

<file path=ppt/slides/_rels/slide2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1.xml" />
  <Relationship Id="rId1" Type="http://schemas.openxmlformats.org/officeDocument/2006/relationships/slideLayout" Target="../slideLayouts/slideLayout6.xml" />
</Relationships>
</file>

<file path=ppt/slides/_rels/slide3.xml.rels>&#65279;<?xml version="1.0" encoding="utf-8" standalone="yes"?>
<Relationships xmlns="http://schemas.openxmlformats.org/package/2006/relationships">
  <Relationship Id="rId3" Type="http://schemas.openxmlformats.org/officeDocument/2006/relationships/image" Target="../media/image7.png" />
  <Relationship Id="rId2" Type="http://schemas.openxmlformats.org/officeDocument/2006/relationships/image" Target="../media/image6.png" />
  <Relationship Id="rId1" Type="http://schemas.openxmlformats.org/officeDocument/2006/relationships/slideLayout" Target="../slideLayouts/slideLayout6.xml" />
</Relationships>
</file>

<file path=ppt/slides/_rels/slide4.xml.rels>&#65279;<?xml version="1.0" encoding="utf-8" standalone="yes"?>
<Relationships xmlns="http://schemas.openxmlformats.org/package/2006/relationships">
  <Relationship Id="rId2" Type="http://schemas.openxmlformats.org/officeDocument/2006/relationships/image" Target="../media/image8.png" />
  <Relationship Id="rId1" Type="http://schemas.openxmlformats.org/officeDocument/2006/relationships/slideLayout" Target="../slideLayouts/slideLayout6.xml" />
</Relationships>
</file>

<file path=ppt/slides/_rels/slide5.xml.rels>&#65279;<?xml version="1.0" encoding="utf-8" standalone="yes"?>
<Relationships xmlns="http://schemas.openxmlformats.org/package/2006/relationships">
  <Relationship Id="rId2" Type="http://schemas.openxmlformats.org/officeDocument/2006/relationships/notesSlide" Target="../notesSlides/notesSlide2.xml" />
  <Relationship Id="rId1" Type="http://schemas.openxmlformats.org/officeDocument/2006/relationships/slideLayout" Target="../slideLayouts/slideLayout6.xml" />
</Relationships>
</file>

<file path=ppt/slides/_rels/slide6.xml.rels>&#65279;<?xml version="1.0" encoding="utf-8" standalone="yes"?>
<Relationships xmlns="http://schemas.openxmlformats.org/package/2006/relationships">
  <Relationship Id="rId2" Type="http://schemas.openxmlformats.org/officeDocument/2006/relationships/hyperlink" Target="http://www.viber.com/" TargetMode="External" />
  <Relationship Id="rId1" Type="http://schemas.openxmlformats.org/officeDocument/2006/relationships/slideLayout" Target="../slideLayouts/slideLayout6.xml" />
</Relationships>
</file>

<file path=ppt/slides/_rels/slide7.xml.rels>&#65279;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6.xml" />
</Relationships>
</file>

<file path=ppt/slides/_rels/slide8.xml.rels>&#65279;<?xml version="1.0" encoding="utf-8" standalone="yes"?>
<Relationships xmlns="http://schemas.openxmlformats.org/package/2006/relationships">
  <Relationship Id="rId3" Type="http://schemas.openxmlformats.org/officeDocument/2006/relationships/image" Target="../media/image9.png" />
  <Relationship Id="rId2" Type="http://schemas.openxmlformats.org/officeDocument/2006/relationships/notesSlide" Target="../notesSlides/notesSlide3.xml" />
  <Relationship Id="rId1" Type="http://schemas.openxmlformats.org/officeDocument/2006/relationships/slideLayout" Target="../slideLayouts/slideLayout6.xml" />
</Relationships>
</file>

<file path=ppt/slides/_rels/slide9.xml.rels>&#65279;<?xml version="1.0" encoding="utf-8" standalone="yes"?>
<Relationships xmlns="http://schemas.openxmlformats.org/package/2006/relationships">
  <Relationship Id="rId8" Type="http://schemas.openxmlformats.org/officeDocument/2006/relationships/image" Target="../media/image15.png" />
  <Relationship Id="rId3" Type="http://schemas.openxmlformats.org/officeDocument/2006/relationships/image" Target="../media/image10.png" />
  <Relationship Id="rId7" Type="http://schemas.openxmlformats.org/officeDocument/2006/relationships/image" Target="../media/image14.png" />
  <Relationship Id="rId2" Type="http://schemas.openxmlformats.org/officeDocument/2006/relationships/notesSlide" Target="../notesSlides/notesSlide4.xml" />
  <Relationship Id="rId1" Type="http://schemas.openxmlformats.org/officeDocument/2006/relationships/slideLayout" Target="../slideLayouts/slideLayout6.xml" />
  <Relationship Id="rId6" Type="http://schemas.openxmlformats.org/officeDocument/2006/relationships/image" Target="../media/image13.png" />
  <Relationship Id="rId5" Type="http://schemas.openxmlformats.org/officeDocument/2006/relationships/image" Target="../media/image12.png" />
  <Relationship Id="rId4" Type="http://schemas.openxmlformats.org/officeDocument/2006/relationships/image" Target="../media/image11.pn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E6C479-5B87-41F3-A4F3-DA60168DC664}"/>
              </a:ext>
            </a:extLst>
          </p:cNvPr>
          <p:cNvSpPr txBox="1"/>
          <p:nvPr/>
        </p:nvSpPr>
        <p:spPr>
          <a:xfrm>
            <a:off x="1359884" y="2060848"/>
            <a:ext cx="7121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ea typeface="Arial Unicode MS" panose="020B0604020202020204" pitchFamily="50" charset="-127"/>
                <a:cs typeface="Arial Unicode MS" panose="020B0604020202020204" pitchFamily="50" charset="-127"/>
              </a:rPr>
              <a:t>Cross-Border IP Issues on Enforcement in the Digital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E6C479-5B87-41F3-A4F3-DA60168DC664}"/>
              </a:ext>
            </a:extLst>
          </p:cNvPr>
          <p:cNvSpPr txBox="1"/>
          <p:nvPr/>
        </p:nvSpPr>
        <p:spPr>
          <a:xfrm>
            <a:off x="3811639" y="3573016"/>
            <a:ext cx="1395062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50" charset="-127"/>
                <a:cs typeface="Arial Unicode MS" panose="020B0604020202020204" pitchFamily="50" charset="-127"/>
              </a:rPr>
              <a:t>Ben </a:t>
            </a: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50" charset="-127"/>
                <a:cs typeface="Arial Unicode MS" panose="020B0604020202020204" pitchFamily="50" charset="-127"/>
              </a:rPr>
              <a:t>Yuu</a:t>
            </a:r>
            <a:endParaRPr lang="en-US" altLang="ko-KR" sz="2800" b="1" dirty="0">
              <a:solidFill>
                <a:schemeClr val="tx1">
                  <a:lumMod val="85000"/>
                  <a:lumOff val="15000"/>
                </a:schemeClr>
              </a:solidFill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30576" y="620688"/>
            <a:ext cx="168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2025 ASEAN IPA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34849" y="162880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Session 1: </a:t>
            </a:r>
            <a:endParaRPr lang="en-US" altLang="ko-KR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E6C479-5B87-41F3-A4F3-DA60168DC664}"/>
              </a:ext>
            </a:extLst>
          </p:cNvPr>
          <p:cNvSpPr txBox="1"/>
          <p:nvPr/>
        </p:nvSpPr>
        <p:spPr>
          <a:xfrm>
            <a:off x="3030912" y="4509120"/>
            <a:ext cx="2956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50" charset="-127"/>
                <a:cs typeface="Arial Unicode MS" panose="020B0604020202020204" pitchFamily="50" charset="-127"/>
              </a:rPr>
              <a:t>President, APAA Korea Group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50" charset="-127"/>
                <a:cs typeface="Arial Unicode MS" panose="020B0604020202020204" pitchFamily="50" charset="-127"/>
              </a:rPr>
              <a:t>Managing Partner, NAM IP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1430" y="6204671"/>
            <a:ext cx="145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byuu@nampat.co.kr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9133" y="6204671"/>
            <a:ext cx="70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Ben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Yuu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6078167"/>
            <a:ext cx="342066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65" y="6237312"/>
            <a:ext cx="1638182" cy="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82" y="1041391"/>
            <a:ext cx="1704975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29" y="911093"/>
            <a:ext cx="3667125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49" y="5409643"/>
            <a:ext cx="1124277" cy="668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54" y="2266114"/>
            <a:ext cx="1747371" cy="2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486" y="22164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①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32" y="4708907"/>
            <a:ext cx="372194" cy="2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4814" y="45926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1086" y="49976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③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97089" y="53754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④</a:t>
            </a:r>
            <a:endParaRPr lang="ko-KR" altLang="en-US" dirty="0"/>
          </a:p>
        </p:txBody>
      </p:sp>
      <p:sp>
        <p:nvSpPr>
          <p:cNvPr id="12" name="사다리꼴 11"/>
          <p:cNvSpPr/>
          <p:nvPr/>
        </p:nvSpPr>
        <p:spPr>
          <a:xfrm rot="5092861">
            <a:off x="2454823" y="5453594"/>
            <a:ext cx="105203" cy="157016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65" y="4997607"/>
            <a:ext cx="981189" cy="2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직선 화살표 연결선 13"/>
          <p:cNvCxnSpPr/>
          <p:nvPr/>
        </p:nvCxnSpPr>
        <p:spPr>
          <a:xfrm>
            <a:off x="2280258" y="3093620"/>
            <a:ext cx="5264559" cy="0"/>
          </a:xfrm>
          <a:prstGeom prst="straightConnector1">
            <a:avLst/>
          </a:prstGeom>
          <a:ln w="28575">
            <a:solidFill>
              <a:srgbClr val="F57D1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2280258" y="3140968"/>
            <a:ext cx="1760020" cy="2508936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4167880" y="3140968"/>
            <a:ext cx="3376937" cy="2508936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027" y="249026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Korea</a:t>
            </a:r>
            <a:endParaRPr lang="ko-KR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1654" y="6077979"/>
            <a:ext cx="122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/>
              <a:t>Singapore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23822" y="240108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Japan</a:t>
            </a:r>
            <a:endParaRPr lang="ko-KR" altLang="en-US" sz="20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33" y="3485016"/>
            <a:ext cx="1391330" cy="11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17296" y="2985608"/>
            <a:ext cx="9528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Hospital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5" y="1852029"/>
            <a:ext cx="3575757" cy="29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3105172" y="17843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7985" y="5224325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Claim 6 = </a:t>
            </a:r>
            <a:r>
              <a:rPr lang="ko-KR" altLang="en-US" sz="1400" dirty="0">
                <a:solidFill>
                  <a:srgbClr val="FF0000"/>
                </a:solidFill>
              </a:rPr>
              <a:t>①</a:t>
            </a:r>
            <a:r>
              <a:rPr lang="en-US" altLang="ko-KR" sz="1400" dirty="0"/>
              <a:t>+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en-US" altLang="ko-KR" sz="1400" dirty="0" smtClean="0"/>
              <a:t>+</a:t>
            </a:r>
            <a:r>
              <a:rPr lang="ko-KR" altLang="en-US" sz="1400" dirty="0" smtClean="0">
                <a:solidFill>
                  <a:srgbClr val="FF0000"/>
                </a:solidFill>
              </a:rPr>
              <a:t>③</a:t>
            </a:r>
            <a:r>
              <a:rPr lang="en-US" altLang="ko-KR" sz="1400" dirty="0" smtClean="0"/>
              <a:t>+</a:t>
            </a:r>
            <a:r>
              <a:rPr lang="ko-KR" altLang="en-US" sz="1400" dirty="0" smtClean="0">
                <a:solidFill>
                  <a:srgbClr val="FF0000"/>
                </a:solidFill>
              </a:rPr>
              <a:t>④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3068" y="3789040"/>
            <a:ext cx="86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export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05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013857" y="3068960"/>
            <a:ext cx="7128792" cy="335476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000" b="1" dirty="0"/>
              <a:t>An Exception to the Territoriality Principle of Patent </a:t>
            </a:r>
            <a:r>
              <a:rPr lang="en-US" altLang="ko-KR" sz="2000" b="1" dirty="0" smtClean="0"/>
              <a:t>Rights</a:t>
            </a:r>
          </a:p>
          <a:p>
            <a:endParaRPr lang="en-US" altLang="ko-KR" sz="1600" dirty="0"/>
          </a:p>
          <a:p>
            <a:r>
              <a:rPr lang="en-US" altLang="ko-KR" sz="1600" dirty="0"/>
              <a:t>P</a:t>
            </a:r>
            <a:r>
              <a:rPr lang="en-US" altLang="ko-KR" sz="1600" dirty="0" smtClean="0"/>
              <a:t>roduction in foreign country may still be considered domestic working of the patent if: </a:t>
            </a:r>
          </a:p>
          <a:p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sz="1600" b="1" u="sng" dirty="0" smtClean="0"/>
              <a:t>All essential components </a:t>
            </a:r>
            <a:r>
              <a:rPr lang="en-US" altLang="ko-KR" sz="1600" dirty="0"/>
              <a:t>are manufactured  </a:t>
            </a:r>
            <a:r>
              <a:rPr lang="en-US" altLang="ko-KR" sz="1600" dirty="0" smtClean="0"/>
              <a:t>domestically.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/>
              <a:t>It is prearranged that they will be exported to a single entity, where they will undergo the final-stage processing or assembly.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 smtClean="0"/>
              <a:t>Such final processing is </a:t>
            </a:r>
            <a:r>
              <a:rPr lang="en-US" altLang="ko-KR" sz="1600" b="1" u="sng" dirty="0" smtClean="0"/>
              <a:t>so trivial or simple</a:t>
            </a:r>
            <a:r>
              <a:rPr lang="en-US" altLang="ko-KR" sz="1600" dirty="0" smtClean="0"/>
              <a:t> that the production of the parts has already reached a state that embodies the functional effects of the patented invention as a whole.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13857" y="1412776"/>
            <a:ext cx="7096000" cy="135421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Definition of “</a:t>
            </a:r>
            <a:r>
              <a:rPr lang="en-US" altLang="ko-KR" b="1" dirty="0" smtClean="0"/>
              <a:t>Production</a:t>
            </a:r>
            <a:r>
              <a:rPr lang="en-US" altLang="ko-KR" sz="1600" dirty="0"/>
              <a:t>" </a:t>
            </a:r>
            <a:r>
              <a:rPr lang="en-US" altLang="ko-KR" sz="1600" dirty="0" smtClean="0"/>
              <a:t>in Patent Act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Any </a:t>
            </a:r>
            <a:r>
              <a:rPr lang="en-US" altLang="ko-KR" sz="1600" dirty="0"/>
              <a:t>act of creating a complete product </a:t>
            </a:r>
            <a:r>
              <a:rPr lang="en-US" altLang="ko-KR" sz="1600" dirty="0" smtClean="0"/>
              <a:t>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Industrial manufacturing,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Assembly of components.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1056724" y="890524"/>
            <a:ext cx="17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[Supreme Court]</a:t>
            </a:r>
          </a:p>
        </p:txBody>
      </p:sp>
    </p:spTree>
    <p:extLst>
      <p:ext uri="{BB962C8B-B14F-4D97-AF65-F5344CB8AC3E}">
        <p14:creationId xmlns:p14="http://schemas.microsoft.com/office/powerpoint/2010/main" val="3060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 rot="20225030">
            <a:off x="3177043" y="3225164"/>
            <a:ext cx="1612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Delivered </a:t>
            </a:r>
            <a:r>
              <a:rPr lang="ko-KR" altLang="en-US" sz="1600" dirty="0" smtClean="0">
                <a:solidFill>
                  <a:srgbClr val="FF0000"/>
                </a:solidFill>
              </a:rPr>
              <a:t>①</a:t>
            </a:r>
            <a:endParaRPr lang="en-US" altLang="ko-KR" sz="16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5693" y="2176752"/>
            <a:ext cx="13577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r>
              <a:rPr lang="en-US" altLang="ko-KR" dirty="0"/>
              <a:t>Defendant A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7251" y="3520407"/>
            <a:ext cx="134812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r>
              <a:rPr lang="en-US" altLang="ko-KR" dirty="0"/>
              <a:t>Defendant C</a:t>
            </a:r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2897343" y="2680334"/>
            <a:ext cx="2338350" cy="1040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>
            <a:off x="2911490" y="2612856"/>
            <a:ext cx="2041510" cy="905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 rot="20233900">
            <a:off x="3068249" y="2801967"/>
            <a:ext cx="1192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Order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1489337" y="500068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endParaRPr lang="en-US" altLang="ko-KR" dirty="0"/>
          </a:p>
        </p:txBody>
      </p:sp>
      <p:sp>
        <p:nvSpPr>
          <p:cNvPr id="10" name="TextBox 9"/>
          <p:cNvSpPr txBox="1"/>
          <p:nvPr/>
        </p:nvSpPr>
        <p:spPr>
          <a:xfrm>
            <a:off x="7142158" y="2663467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Claim 6 = </a:t>
            </a:r>
            <a:r>
              <a:rPr lang="ko-KR" altLang="en-US" sz="1400" dirty="0">
                <a:solidFill>
                  <a:srgbClr val="FF0000"/>
                </a:solidFill>
              </a:rPr>
              <a:t>①</a:t>
            </a:r>
            <a:r>
              <a:rPr lang="en-US" altLang="ko-KR" sz="1400" dirty="0"/>
              <a:t>+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en-US" altLang="ko-KR" sz="1400" dirty="0" smtClean="0"/>
              <a:t>+</a:t>
            </a:r>
            <a:r>
              <a:rPr lang="ko-KR" altLang="en-US" sz="1400" dirty="0" smtClean="0">
                <a:solidFill>
                  <a:srgbClr val="FF0000"/>
                </a:solidFill>
              </a:rPr>
              <a:t>③</a:t>
            </a:r>
            <a:r>
              <a:rPr lang="en-US" altLang="ko-KR" sz="1400" dirty="0" smtClean="0"/>
              <a:t>+</a:t>
            </a:r>
            <a:r>
              <a:rPr lang="ko-KR" altLang="en-US" sz="1400" dirty="0" smtClean="0">
                <a:solidFill>
                  <a:srgbClr val="FF0000"/>
                </a:solidFill>
              </a:rPr>
              <a:t>④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346" y="1623621"/>
            <a:ext cx="13497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Defendant B</a:t>
            </a:r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648744" y="1992952"/>
            <a:ext cx="2448272" cy="33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 flipV="1">
            <a:off x="2792761" y="1808288"/>
            <a:ext cx="2160239" cy="313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rot="493113">
            <a:off x="2882129" y="1402976"/>
            <a:ext cx="2929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Conspired to export </a:t>
            </a:r>
            <a:r>
              <a:rPr lang="en-US" altLang="ko-KR" sz="1600" dirty="0"/>
              <a:t>the components.</a:t>
            </a:r>
            <a:endParaRPr lang="ko-KR" altLang="en-US" sz="1600" dirty="0"/>
          </a:p>
        </p:txBody>
      </p:sp>
      <p:sp>
        <p:nvSpPr>
          <p:cNvPr id="15" name="직사각형 14"/>
          <p:cNvSpPr/>
          <p:nvPr/>
        </p:nvSpPr>
        <p:spPr>
          <a:xfrm rot="424082">
            <a:off x="2923491" y="2173141"/>
            <a:ext cx="184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Delivered </a:t>
            </a:r>
            <a:r>
              <a:rPr lang="ko-KR" altLang="en-US" sz="1600" dirty="0" smtClean="0">
                <a:solidFill>
                  <a:srgbClr val="FF0000"/>
                </a:solidFill>
              </a:rPr>
              <a:t>②</a:t>
            </a:r>
            <a:r>
              <a:rPr lang="en-US" altLang="ko-KR" sz="1600" dirty="0" smtClean="0">
                <a:solidFill>
                  <a:srgbClr val="FF0000"/>
                </a:solidFill>
              </a:rPr>
              <a:t>,</a:t>
            </a:r>
            <a:r>
              <a:rPr lang="ko-KR" altLang="en-US" sz="1600" dirty="0" smtClean="0">
                <a:solidFill>
                  <a:srgbClr val="FF0000"/>
                </a:solidFill>
              </a:rPr>
              <a:t>③</a:t>
            </a:r>
            <a:r>
              <a:rPr lang="en-US" altLang="ko-KR" sz="1600" dirty="0" smtClean="0">
                <a:solidFill>
                  <a:srgbClr val="FF0000"/>
                </a:solidFill>
              </a:rPr>
              <a:t>,</a:t>
            </a:r>
            <a:r>
              <a:rPr lang="ko-KR" altLang="en-US" sz="1600" dirty="0" smtClean="0">
                <a:solidFill>
                  <a:srgbClr val="FF0000"/>
                </a:solidFill>
              </a:rPr>
              <a:t>④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155542" y="4754468"/>
            <a:ext cx="4621522" cy="133882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ym typeface="Wingdings" panose="05000000000000000000" pitchFamily="2" charset="2"/>
              </a:rPr>
              <a:t>Defendant A: </a:t>
            </a:r>
            <a:r>
              <a:rPr lang="fr-FR" altLang="ko-KR" dirty="0" smtClean="0">
                <a:solidFill>
                  <a:srgbClr val="0000FF"/>
                </a:solidFill>
              </a:rPr>
              <a:t>Sole </a:t>
            </a:r>
            <a:r>
              <a:rPr lang="fr-FR" altLang="ko-KR" dirty="0">
                <a:solidFill>
                  <a:srgbClr val="0000FF"/>
                </a:solidFill>
              </a:rPr>
              <a:t>Patent </a:t>
            </a:r>
            <a:r>
              <a:rPr lang="fr-FR" altLang="ko-KR" dirty="0" smtClean="0">
                <a:solidFill>
                  <a:srgbClr val="0000FF"/>
                </a:solidFill>
              </a:rPr>
              <a:t>Infringement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Defendants A &amp; B: </a:t>
            </a:r>
            <a:r>
              <a:rPr lang="fr-FR" altLang="ko-KR" dirty="0">
                <a:solidFill>
                  <a:srgbClr val="0000FF"/>
                </a:solidFill>
              </a:rPr>
              <a:t>Joint Patent Infringement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ym typeface="Wingdings" panose="05000000000000000000" pitchFamily="2" charset="2"/>
              </a:rPr>
              <a:t>Defendant C: </a:t>
            </a:r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Indirect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Infringement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7199939" y="2260787"/>
            <a:ext cx="603284" cy="201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158579" y="1606060"/>
            <a:ext cx="147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Exported components</a:t>
            </a:r>
            <a:endParaRPr lang="ko-KR" altLang="en-US" sz="1400" dirty="0"/>
          </a:p>
        </p:txBody>
      </p:sp>
      <p:sp>
        <p:nvSpPr>
          <p:cNvPr id="19" name="직사각형 18"/>
          <p:cNvSpPr/>
          <p:nvPr/>
        </p:nvSpPr>
        <p:spPr>
          <a:xfrm rot="20093073">
            <a:off x="3121006" y="3364008"/>
            <a:ext cx="2687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(no substantial non-infringing use)</a:t>
            </a:r>
          </a:p>
        </p:txBody>
      </p:sp>
    </p:spTree>
    <p:extLst>
      <p:ext uri="{BB962C8B-B14F-4D97-AF65-F5344CB8AC3E}">
        <p14:creationId xmlns:p14="http://schemas.microsoft.com/office/powerpoint/2010/main" val="5705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92560" y="1628800"/>
            <a:ext cx="73448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A </a:t>
            </a:r>
            <a:r>
              <a:rPr lang="en-US" altLang="ko-KR" sz="2000" b="1" dirty="0"/>
              <a:t>system that allows enforcement of foreign judgments in </a:t>
            </a:r>
            <a:r>
              <a:rPr lang="en-US" altLang="ko-KR" sz="2000" b="1" dirty="0" smtClean="0"/>
              <a:t>Korea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Damage awards</a:t>
            </a:r>
            <a:r>
              <a:rPr lang="en-US" altLang="ko-KR" dirty="0" smtClean="0"/>
              <a:t> can be enforced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Injunction orders</a:t>
            </a:r>
            <a:r>
              <a:rPr lang="en-US" altLang="ko-KR" dirty="0" smtClean="0"/>
              <a:t> (such as sales bans) </a:t>
            </a:r>
            <a:r>
              <a:rPr lang="en-US" altLang="ko-KR" b="1" dirty="0" smtClean="0"/>
              <a:t>cannot</a:t>
            </a:r>
            <a:r>
              <a:rPr lang="en-US" altLang="ko-KR" dirty="0" smtClean="0"/>
              <a:t> be enforced.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Dismissal </a:t>
            </a:r>
            <a:r>
              <a:rPr lang="en-US" altLang="ko-KR" b="1" dirty="0"/>
              <a:t>Rate:</a:t>
            </a:r>
            <a:r>
              <a:rPr lang="en-US" altLang="ko-KR" dirty="0"/>
              <a:t> Approximately </a:t>
            </a:r>
            <a:r>
              <a:rPr lang="en-US" altLang="ko-KR" b="1" dirty="0"/>
              <a:t>22%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U.S. court judgments:</a:t>
            </a:r>
            <a:r>
              <a:rPr lang="en-US" altLang="ko-KR" dirty="0"/>
              <a:t> </a:t>
            </a:r>
            <a:r>
              <a:rPr lang="en-US" altLang="ko-KR" b="1" dirty="0"/>
              <a:t>35%</a:t>
            </a:r>
            <a:r>
              <a:rPr lang="en-US" altLang="ko-KR" dirty="0"/>
              <a:t> dismissal </a:t>
            </a:r>
            <a:r>
              <a:rPr lang="en-US" altLang="ko-KR" dirty="0" smtClean="0"/>
              <a:t>rate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/>
              <a:t>Japanese court judgments:</a:t>
            </a:r>
            <a:r>
              <a:rPr lang="en-US" altLang="ko-KR" dirty="0"/>
              <a:t> </a:t>
            </a:r>
            <a:r>
              <a:rPr lang="en-US" altLang="ko-KR" b="1" dirty="0"/>
              <a:t>0%</a:t>
            </a:r>
            <a:r>
              <a:rPr lang="en-US" altLang="ko-KR" dirty="0"/>
              <a:t> dismissal rate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      (</a:t>
            </a:r>
            <a:r>
              <a:rPr lang="en-US" altLang="ko-KR" dirty="0"/>
              <a:t>same civil law system as Korea/Germany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207289" y="784810"/>
            <a:ext cx="6071858" cy="267926"/>
          </a:xfrm>
          <a:prstGeom prst="rect">
            <a:avLst/>
          </a:prstGeom>
          <a:solidFill>
            <a:srgbClr val="B2D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3197" y="460614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2A3F92"/>
                </a:solidFill>
                <a:cs typeface="Arial" panose="020B0604020202020204" pitchFamily="34" charset="0"/>
              </a:rPr>
              <a:t>4.</a:t>
            </a:r>
            <a:endParaRPr lang="ko-KR" altLang="en-US" sz="3200" b="1" dirty="0">
              <a:solidFill>
                <a:srgbClr val="2A3F92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720" y="544580"/>
            <a:ext cx="4617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cs typeface="Arial" panose="020B0604020202020204" pitchFamily="34" charset="0"/>
              </a:rPr>
              <a:t>Enforcement of Foreign Judgments</a:t>
            </a:r>
          </a:p>
        </p:txBody>
      </p:sp>
    </p:spTree>
    <p:extLst>
      <p:ext uri="{BB962C8B-B14F-4D97-AF65-F5344CB8AC3E}">
        <p14:creationId xmlns:p14="http://schemas.microsoft.com/office/powerpoint/2010/main" val="3060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873045" y="1918825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cs typeface="Calibri" panose="020F0502020204030204" pitchFamily="34" charset="0"/>
              </a:rPr>
              <a:t>A </a:t>
            </a:r>
            <a:r>
              <a:rPr lang="en-US" altLang="ko-KR" sz="2000" b="1" dirty="0">
                <a:cs typeface="Calibri" panose="020F0502020204030204" pitchFamily="34" charset="0"/>
              </a:rPr>
              <a:t>final judgment of a foreign </a:t>
            </a:r>
            <a:r>
              <a:rPr lang="en-US" altLang="ko-KR" sz="2000" b="1" dirty="0" smtClean="0">
                <a:cs typeface="Calibri" panose="020F0502020204030204" pitchFamily="34" charset="0"/>
              </a:rPr>
              <a:t>court shall </a:t>
            </a:r>
            <a:r>
              <a:rPr lang="en-US" altLang="ko-KR" sz="2000" b="1" dirty="0">
                <a:cs typeface="Calibri" panose="020F0502020204030204" pitchFamily="34" charset="0"/>
              </a:rPr>
              <a:t>be recognized </a:t>
            </a:r>
            <a:r>
              <a:rPr lang="en-US" altLang="ko-KR" sz="2000" b="1" dirty="0" smtClean="0">
                <a:cs typeface="Calibri" panose="020F0502020204030204" pitchFamily="34" charset="0"/>
              </a:rPr>
              <a:t>if:</a:t>
            </a:r>
          </a:p>
          <a:p>
            <a:endParaRPr lang="en-US" altLang="ko-KR" sz="2000" dirty="0"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 smtClean="0">
                <a:cs typeface="Calibri" panose="020F0502020204030204" pitchFamily="34" charset="0"/>
              </a:rPr>
              <a:t>The </a:t>
            </a:r>
            <a:r>
              <a:rPr lang="en-US" altLang="ko-KR" sz="1600" dirty="0">
                <a:cs typeface="Calibri" panose="020F0502020204030204" pitchFamily="34" charset="0"/>
              </a:rPr>
              <a:t>jurisdiction of the foreign court </a:t>
            </a:r>
            <a:r>
              <a:rPr lang="en-US" altLang="ko-KR" sz="1600" dirty="0" smtClean="0">
                <a:cs typeface="Calibri" panose="020F0502020204030204" pitchFamily="34" charset="0"/>
              </a:rPr>
              <a:t>is recognized according </a:t>
            </a:r>
            <a:r>
              <a:rPr lang="en-US" altLang="ko-KR" sz="1600" dirty="0">
                <a:cs typeface="Calibri" panose="020F0502020204030204" pitchFamily="34" charset="0"/>
              </a:rPr>
              <a:t>to Korean law or treaties</a:t>
            </a:r>
            <a:r>
              <a:rPr lang="en-US" altLang="ko-KR" sz="1600" dirty="0" smtClean="0"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1600" dirty="0"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>
                <a:cs typeface="Calibri" panose="020F0502020204030204" pitchFamily="34" charset="0"/>
              </a:rPr>
              <a:t>The defendant </a:t>
            </a:r>
            <a:r>
              <a:rPr lang="en-US" altLang="ko-KR" sz="1600" dirty="0" smtClean="0">
                <a:cs typeface="Calibri" panose="020F0502020204030204" pitchFamily="34" charset="0"/>
              </a:rPr>
              <a:t>is properly served (not including service </a:t>
            </a:r>
            <a:r>
              <a:rPr lang="en-US" altLang="ko-KR" sz="1600" dirty="0">
                <a:cs typeface="Calibri" panose="020F0502020204030204" pitchFamily="34" charset="0"/>
              </a:rPr>
              <a:t>by public </a:t>
            </a:r>
            <a:r>
              <a:rPr lang="en-US" altLang="ko-KR" sz="1600" dirty="0" smtClean="0">
                <a:cs typeface="Calibri" panose="020F0502020204030204" pitchFamily="34" charset="0"/>
              </a:rPr>
              <a:t>notice).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1600" dirty="0"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 smtClean="0">
                <a:cs typeface="Calibri" panose="020F0502020204030204" pitchFamily="34" charset="0"/>
              </a:rPr>
              <a:t>The </a:t>
            </a:r>
            <a:r>
              <a:rPr lang="en-US" altLang="ko-KR" sz="1600" dirty="0">
                <a:cs typeface="Calibri" panose="020F0502020204030204" pitchFamily="34" charset="0"/>
              </a:rPr>
              <a:t>content and procedure of the foreign judgment </a:t>
            </a:r>
            <a:r>
              <a:rPr lang="en-US" altLang="ko-KR" sz="1600" dirty="0" smtClean="0">
                <a:cs typeface="Calibri" panose="020F0502020204030204" pitchFamily="34" charset="0"/>
              </a:rPr>
              <a:t>is </a:t>
            </a:r>
            <a:r>
              <a:rPr lang="en-US" altLang="ko-KR" b="1" dirty="0">
                <a:solidFill>
                  <a:srgbClr val="C00000"/>
                </a:solidFill>
                <a:cs typeface="Calibri" panose="020F0502020204030204" pitchFamily="34" charset="0"/>
              </a:rPr>
              <a:t>not violate public order or good morals in Korea</a:t>
            </a:r>
            <a:r>
              <a:rPr lang="en-US" altLang="ko-KR" sz="1600" dirty="0" smtClean="0"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1600" dirty="0"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>
                <a:cs typeface="Calibri" panose="020F0502020204030204" pitchFamily="34" charset="0"/>
              </a:rPr>
              <a:t>There </a:t>
            </a:r>
            <a:r>
              <a:rPr lang="en-US" altLang="ko-KR" sz="1600" dirty="0" smtClean="0">
                <a:cs typeface="Calibri" panose="020F0502020204030204" pitchFamily="34" charset="0"/>
              </a:rPr>
              <a:t>is reciprocity, </a:t>
            </a:r>
            <a:r>
              <a:rPr lang="en-US" altLang="ko-KR" sz="1600" dirty="0">
                <a:cs typeface="Calibri" panose="020F0502020204030204" pitchFamily="34" charset="0"/>
              </a:rPr>
              <a:t>meaning that the foreign country's recognition standards are not substantially different or significantly imbalanced compared to Korea’s</a:t>
            </a:r>
            <a:r>
              <a:rPr lang="en-US" altLang="ko-KR" sz="1600" dirty="0" smtClean="0">
                <a:cs typeface="Calibri" panose="020F0502020204030204" pitchFamily="34" charset="0"/>
              </a:rPr>
              <a:t>.</a:t>
            </a:r>
            <a:endParaRPr lang="en-US" altLang="ko-KR" sz="1600" dirty="0">
              <a:cs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49431" y="890171"/>
            <a:ext cx="2697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Approval Requirements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68828" y="1775683"/>
            <a:ext cx="764246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94464" y="5497487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altLang="ko-KR" sz="1400" i="1" dirty="0" smtClean="0">
                <a:solidFill>
                  <a:srgbClr val="001D35"/>
                </a:solidFill>
                <a:cs typeface="Calibri" panose="020F0502020204030204" pitchFamily="34" charset="0"/>
              </a:rPr>
              <a:t>(§ </a:t>
            </a:r>
            <a:r>
              <a:rPr lang="en-US" altLang="ko-KR" sz="1400" i="1" dirty="0">
                <a:solidFill>
                  <a:srgbClr val="001D35"/>
                </a:solidFill>
                <a:cs typeface="Calibri" panose="020F0502020204030204" pitchFamily="34" charset="0"/>
              </a:rPr>
              <a:t>217 of the </a:t>
            </a:r>
            <a:r>
              <a:rPr lang="en-US" altLang="ko-KR" sz="1400" i="1" dirty="0">
                <a:cs typeface="Calibri" panose="020F0502020204030204" pitchFamily="34" charset="0"/>
              </a:rPr>
              <a:t>Civil Procedure </a:t>
            </a:r>
            <a:r>
              <a:rPr lang="en-US" altLang="ko-KR" sz="1400" i="1" dirty="0" smtClean="0">
                <a:cs typeface="Calibri" panose="020F0502020204030204" pitchFamily="34" charset="0"/>
              </a:rPr>
              <a:t>Act)</a:t>
            </a:r>
            <a:endParaRPr lang="en-US" altLang="ko-KR" sz="1400" i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488624" y="3265239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srgbClr val="001D35"/>
                </a:solidFill>
                <a:cs typeface="Calibri" panose="020F0502020204030204" pitchFamily="34" charset="0"/>
              </a:rPr>
              <a:t>(§</a:t>
            </a:r>
            <a:r>
              <a:rPr lang="en-US" altLang="ko-KR" sz="1400" i="1" dirty="0">
                <a:solidFill>
                  <a:srgbClr val="001D35"/>
                </a:solidFill>
                <a:cs typeface="Calibri" panose="020F0502020204030204" pitchFamily="34" charset="0"/>
              </a:rPr>
              <a:t>27</a:t>
            </a:r>
            <a:r>
              <a:rPr lang="en-US" altLang="ko-KR" sz="1400" i="1" dirty="0"/>
              <a:t>① </a:t>
            </a:r>
            <a:r>
              <a:rPr lang="en-US" altLang="ko-KR" sz="1400" i="1" dirty="0">
                <a:solidFill>
                  <a:srgbClr val="001D35"/>
                </a:solidFill>
                <a:cs typeface="Calibri" panose="020F0502020204030204" pitchFamily="34" charset="0"/>
              </a:rPr>
              <a:t>of the </a:t>
            </a:r>
            <a:r>
              <a:rPr lang="en-US" altLang="ko-KR" sz="1400" i="1" dirty="0" smtClean="0">
                <a:cs typeface="Calibri" panose="020F0502020204030204" pitchFamily="34" charset="0"/>
              </a:rPr>
              <a:t>Civil </a:t>
            </a:r>
            <a:r>
              <a:rPr lang="en-US" altLang="ko-KR" sz="1400" i="1" dirty="0">
                <a:cs typeface="Calibri" panose="020F0502020204030204" pitchFamily="34" charset="0"/>
              </a:rPr>
              <a:t>Execution </a:t>
            </a:r>
            <a:r>
              <a:rPr lang="en-US" altLang="ko-KR" sz="1400" i="1" dirty="0" smtClean="0">
                <a:cs typeface="Calibri" panose="020F0502020204030204" pitchFamily="34" charset="0"/>
              </a:rPr>
              <a:t>Act)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20225" y="1164813"/>
            <a:ext cx="6732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Principle </a:t>
            </a:r>
            <a:r>
              <a:rPr lang="en-US" altLang="ko-KR" sz="2400" b="1" dirty="0"/>
              <a:t>of prohibition of substantive review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912560" y="2132856"/>
            <a:ext cx="7200800" cy="1071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64588" y="2155759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“An </a:t>
            </a:r>
            <a:r>
              <a:rPr lang="en-US" altLang="ko-KR" sz="2000" dirty="0"/>
              <a:t>enforcement judgment shall not examine the merits of the foreign </a:t>
            </a:r>
            <a:r>
              <a:rPr lang="en-US" altLang="ko-KR" sz="2000" dirty="0" smtClean="0"/>
              <a:t>judgment.”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4608" y="4509120"/>
            <a:ext cx="6696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* In </a:t>
            </a:r>
            <a:r>
              <a:rPr lang="en-US" altLang="ko-KR" sz="1600" dirty="0"/>
              <a:t>practice, courts often examine the substantive merits of a judgment when determining whether it violates public order.</a:t>
            </a:r>
          </a:p>
          <a:p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060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073898" y="170080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Plaintiff</a:t>
            </a:r>
            <a:r>
              <a:rPr lang="en-US" altLang="ko-KR" dirty="0"/>
              <a:t>: </a:t>
            </a:r>
            <a:r>
              <a:rPr lang="en-US" altLang="ko-KR" dirty="0" smtClean="0"/>
              <a:t>Japanese </a:t>
            </a:r>
            <a:r>
              <a:rPr lang="en-US" altLang="ko-KR" dirty="0"/>
              <a:t>chemical </a:t>
            </a:r>
            <a:r>
              <a:rPr lang="en-US" altLang="ko-KR" dirty="0" smtClean="0"/>
              <a:t>manufacturer (NAM IP’s client)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Defendant: </a:t>
            </a:r>
            <a:r>
              <a:rPr lang="en-US" altLang="ko-KR" dirty="0" smtClean="0"/>
              <a:t>Korean chemical company)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Foreign </a:t>
            </a:r>
            <a:r>
              <a:rPr lang="en-US" altLang="ko-KR" dirty="0" smtClean="0"/>
              <a:t>Judgment: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US court (Northern </a:t>
            </a:r>
            <a:r>
              <a:rPr lang="en-US" altLang="ko-KR" dirty="0"/>
              <a:t>District </a:t>
            </a:r>
            <a:r>
              <a:rPr lang="en-US" altLang="ko-KR" dirty="0" smtClean="0"/>
              <a:t>of Texas, </a:t>
            </a:r>
            <a:r>
              <a:rPr lang="en-US" altLang="ko-KR" dirty="0"/>
              <a:t>Dallas Division (2013)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Total damages awarded: USD 6,508,208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Compensatory damages: USD 5,500,000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Royalty-based damages: USD 345,000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Interest: USD 663,208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Induced infringement was </a:t>
            </a:r>
            <a:r>
              <a:rPr lang="en-US" altLang="ko-KR" dirty="0" smtClean="0"/>
              <a:t>also recognized.</a:t>
            </a:r>
            <a:endParaRPr lang="en-US" altLang="ko-KR" dirty="0"/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Korean </a:t>
            </a:r>
            <a:r>
              <a:rPr lang="en-US" altLang="ko-KR" dirty="0"/>
              <a:t>enforcement </a:t>
            </a:r>
            <a:r>
              <a:rPr lang="en-US" altLang="ko-KR" dirty="0" smtClean="0"/>
              <a:t>lawsuit: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Filed </a:t>
            </a:r>
            <a:r>
              <a:rPr lang="en-US" altLang="ko-KR" dirty="0"/>
              <a:t>in </a:t>
            </a:r>
            <a:r>
              <a:rPr lang="en-US" altLang="ko-KR" dirty="0" smtClean="0"/>
              <a:t>4/4/2018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Jeonju</a:t>
            </a:r>
            <a:r>
              <a:rPr lang="en-US" altLang="ko-KR" dirty="0" smtClean="0"/>
              <a:t> </a:t>
            </a:r>
            <a:r>
              <a:rPr lang="en-US" altLang="ko-KR" dirty="0"/>
              <a:t>District </a:t>
            </a:r>
            <a:r>
              <a:rPr lang="en-US" altLang="ko-KR" dirty="0" smtClean="0"/>
              <a:t>Court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1073898" y="908720"/>
            <a:ext cx="159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Case Overview</a:t>
            </a:r>
          </a:p>
        </p:txBody>
      </p:sp>
    </p:spTree>
    <p:extLst>
      <p:ext uri="{BB962C8B-B14F-4D97-AF65-F5344CB8AC3E}">
        <p14:creationId xmlns:p14="http://schemas.microsoft.com/office/powerpoint/2010/main" val="5705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16469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>
              <a:defRPr b="1"/>
            </a:lvl1pPr>
          </a:lstStyle>
          <a:p>
            <a:r>
              <a:rPr lang="en-US" altLang="ko-KR" sz="2000" dirty="0"/>
              <a:t>Case progress</a:t>
            </a: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36576" y="1628800"/>
            <a:ext cx="72955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Calibri" panose="020F0502020204030204" pitchFamily="34" charset="0"/>
              </a:rPr>
              <a:t>April 4, 2018: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Filed an enforcement lawsuit for the foreign judgment.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Requested preliminary injunction (asset seizure of B’s factory and land) to secure the damage claim.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Injunction registration fee: KRW 16,494,390.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April 6, 2018: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Court ordered security deposit of KRW 690,000,000 (approx. 10% of the claim amount).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Replaced deposit with surety bond (insurance premium: KRW 1,041,900).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April 13, 2018: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Injunction granted.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May 28, 2018: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cs typeface="Calibri" panose="020F0502020204030204" pitchFamily="34" charset="0"/>
              </a:rPr>
              <a:t>Requested litigation security deposit for enforcement case.</a:t>
            </a:r>
          </a:p>
          <a:p>
            <a:r>
              <a:rPr lang="en-US" altLang="ko-KR" sz="1400" dirty="0" smtClean="0">
                <a:cs typeface="Calibri" panose="020F0502020204030204" pitchFamily="34" charset="0"/>
              </a:rPr>
              <a:t>June </a:t>
            </a:r>
            <a:r>
              <a:rPr lang="en-US" altLang="ko-KR" sz="1400" dirty="0">
                <a:cs typeface="Calibri" panose="020F0502020204030204" pitchFamily="34" charset="0"/>
              </a:rPr>
              <a:t>19, 2018: Litigation security deposit posted.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September 19, 2018: First court hearing.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November 14, 2018: Second court hearing. Judge suggested settlement.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January 17, 2019: Negotiations between plaintiff and defendant.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February 12, 2019: Submitted opinion on settlement recommendation.</a:t>
            </a:r>
          </a:p>
          <a:p>
            <a:r>
              <a:rPr lang="en-US" altLang="ko-KR" sz="1400" dirty="0">
                <a:cs typeface="Calibri" panose="020F0502020204030204" pitchFamily="34" charset="0"/>
              </a:rPr>
              <a:t>February 14, 2019: Final settlement reached: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FF"/>
                </a:solidFill>
                <a:cs typeface="Calibri" panose="020F0502020204030204" pitchFamily="34" charset="0"/>
              </a:rPr>
              <a:t>Defendant agreed to pay USD 9,500,000.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FF"/>
                </a:solidFill>
                <a:cs typeface="Calibri" panose="020F0502020204030204" pitchFamily="34" charset="0"/>
              </a:rPr>
              <a:t>Plaintiff withdrew lawsuits related to two patents.</a:t>
            </a:r>
          </a:p>
        </p:txBody>
      </p:sp>
    </p:spTree>
    <p:extLst>
      <p:ext uri="{BB962C8B-B14F-4D97-AF65-F5344CB8AC3E}">
        <p14:creationId xmlns:p14="http://schemas.microsoft.com/office/powerpoint/2010/main" val="3060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2080" y="6204671"/>
            <a:ext cx="145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byuu@nampat.co.kr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9133" y="6204671"/>
            <a:ext cx="70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Ben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Yuu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8977" y="2204864"/>
            <a:ext cx="2324546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600" b="1" dirty="0" smtClean="0">
                <a:solidFill>
                  <a:srgbClr val="F57D1F"/>
                </a:solidFill>
                <a:cs typeface="Arial" panose="020B0604020202020204" pitchFamily="34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rgbClr val="F57D1F"/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감사합니다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6078167"/>
            <a:ext cx="342066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15" y="6237312"/>
            <a:ext cx="1638182" cy="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7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1556792"/>
            <a:ext cx="9399494" cy="4824536"/>
          </a:xfrm>
          <a:prstGeom prst="rect">
            <a:avLst/>
          </a:prstGeom>
          <a:solidFill>
            <a:srgbClr val="D8EA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9459" y="1268760"/>
            <a:ext cx="4584936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E6C479-5B87-41F3-A4F3-DA60168DC664}"/>
              </a:ext>
            </a:extLst>
          </p:cNvPr>
          <p:cNvSpPr txBox="1"/>
          <p:nvPr/>
        </p:nvSpPr>
        <p:spPr>
          <a:xfrm>
            <a:off x="936775" y="718810"/>
            <a:ext cx="89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ea typeface="나눔스퀘어 ExtraBold" panose="020B0600000101010101" pitchFamily="50" charset="-127"/>
                <a:cs typeface="Arial" panose="020B0604020202020204" pitchFamily="34" charset="0"/>
              </a:rPr>
              <a:t>Topics: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50FE6D-0FB3-4CE4-8C47-06DB73B3F43F}"/>
              </a:ext>
            </a:extLst>
          </p:cNvPr>
          <p:cNvSpPr txBox="1"/>
          <p:nvPr/>
        </p:nvSpPr>
        <p:spPr>
          <a:xfrm>
            <a:off x="1564318" y="1781406"/>
            <a:ext cx="5701946" cy="4226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Cross Border 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Activity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Computer Program 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Inventions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Production in Foreign Country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Enforcement of Foreign 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스퀘어 ExtraBold" panose="020B0600000101010101" pitchFamily="50" charset="-127"/>
                <a:cs typeface="Arial" panose="020B0604020202020204" pitchFamily="34" charset="0"/>
              </a:rPr>
              <a:t>Judgments</a:t>
            </a:r>
          </a:p>
        </p:txBody>
      </p:sp>
    </p:spTree>
    <p:extLst>
      <p:ext uri="{BB962C8B-B14F-4D97-AF65-F5344CB8AC3E}">
        <p14:creationId xmlns:p14="http://schemas.microsoft.com/office/powerpoint/2010/main" val="483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07289" y="856818"/>
            <a:ext cx="6071858" cy="267926"/>
          </a:xfrm>
          <a:prstGeom prst="rect">
            <a:avLst/>
          </a:prstGeom>
          <a:solidFill>
            <a:srgbClr val="B2D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3197" y="532622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2A3F92"/>
                </a:solidFill>
                <a:cs typeface="Arial" panose="020B0604020202020204" pitchFamily="34" charset="0"/>
              </a:rPr>
              <a:t>1.</a:t>
            </a:r>
            <a:endParaRPr lang="ko-KR" altLang="en-US" sz="3200" b="1" dirty="0">
              <a:solidFill>
                <a:srgbClr val="2A3F9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20" y="616588"/>
            <a:ext cx="284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cs typeface="Arial" panose="020B0604020202020204" pitchFamily="34" charset="0"/>
              </a:rPr>
              <a:t>Cross Border </a:t>
            </a:r>
            <a:r>
              <a:rPr lang="en-US" altLang="ko-KR" sz="2400" b="1" dirty="0" smtClean="0">
                <a:cs typeface="Arial" panose="020B0604020202020204" pitchFamily="34" charset="0"/>
              </a:rPr>
              <a:t>Activity</a:t>
            </a:r>
            <a:endParaRPr lang="en-US" altLang="ko-KR" sz="2400" b="1" dirty="0">
              <a:cs typeface="Arial" panose="020B0604020202020204" pitchFamily="34" charset="0"/>
            </a:endParaRPr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3869365"/>
            <a:ext cx="2304256" cy="11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3869365"/>
            <a:ext cx="2554817" cy="10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527978" y="2060848"/>
            <a:ext cx="70567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                </a:t>
            </a:r>
            <a:r>
              <a:rPr lang="en-US" altLang="ko-KR" sz="2800" b="1" dirty="0" smtClean="0"/>
              <a:t>SK Telecom v. Viber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Seoul </a:t>
            </a:r>
            <a:r>
              <a:rPr lang="en-US" altLang="ko-KR" sz="1600" dirty="0" smtClean="0"/>
              <a:t>District Court (2013Gahap546931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Feb 17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Seoul </a:t>
            </a:r>
            <a:r>
              <a:rPr lang="en-US" altLang="ko-KR" sz="1600" dirty="0"/>
              <a:t>High </a:t>
            </a:r>
            <a:r>
              <a:rPr lang="en-US" altLang="ko-KR" sz="1600" dirty="0" smtClean="0"/>
              <a:t>Court (2015Na2014387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Oct </a:t>
            </a:r>
            <a:r>
              <a:rPr lang="en-US" altLang="ko-KR" sz="1600" dirty="0"/>
              <a:t>8, </a:t>
            </a:r>
            <a:r>
              <a:rPr lang="en-US" altLang="ko-KR" sz="1600" dirty="0" smtClean="0"/>
              <a:t>2015)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626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52600" y="4205987"/>
            <a:ext cx="72008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dirty="0" smtClean="0"/>
              <a:t>A </a:t>
            </a:r>
            <a:r>
              <a:rPr lang="en-US" altLang="ko-KR" dirty="0"/>
              <a:t>method for automatically organizing the phone's address </a:t>
            </a:r>
            <a:r>
              <a:rPr lang="en-US" altLang="ko-KR" dirty="0" smtClean="0"/>
              <a:t>book for </a:t>
            </a:r>
            <a:r>
              <a:rPr lang="en-US" altLang="ko-KR" dirty="0"/>
              <a:t>use in an instant messenger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i="1" dirty="0" smtClean="0"/>
              <a:t>(The </a:t>
            </a:r>
            <a:r>
              <a:rPr lang="en-US" altLang="ko-KR" i="1" dirty="0"/>
              <a:t>phone already has an existing </a:t>
            </a:r>
            <a:r>
              <a:rPr lang="en-US" altLang="ko-KR" i="1" dirty="0" smtClean="0"/>
              <a:t>contact list.)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A new format is created for the messenger’s contact list.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u="sng" dirty="0" smtClean="0"/>
              <a:t>The system</a:t>
            </a:r>
            <a:r>
              <a:rPr lang="en-US" altLang="ko-KR" dirty="0" smtClean="0"/>
              <a:t> extracts only the required contact details.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/>
              <a:t>The extracted data is processed and saved for the messenger.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738607"/>
            <a:ext cx="3384376" cy="192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04728" y="2662317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“Viber integrates with your phone’s contacts to automatically add to your </a:t>
            </a:r>
            <a:r>
              <a:rPr lang="en-US" altLang="ko-KR" sz="1600" b="1" dirty="0" err="1" smtClean="0"/>
              <a:t>viber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contacts</a:t>
            </a:r>
            <a:r>
              <a:rPr lang="en-US" altLang="ko-KR" sz="1600" b="1" dirty="0" smtClean="0"/>
              <a:t>.”</a:t>
            </a:r>
            <a:endParaRPr lang="en-US" altLang="ko-KR" sz="14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1352600" y="3795425"/>
            <a:ext cx="2163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KR Patent </a:t>
            </a:r>
            <a:r>
              <a:rPr lang="en-US" altLang="ko-KR" sz="1600" dirty="0" smtClean="0"/>
              <a:t>(10-0681926)</a:t>
            </a:r>
            <a:endParaRPr lang="en-US" altLang="ko-KR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2833531" y="324709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1050" i="1" dirty="0"/>
              <a:t>(https://www.tech-recipes.com/apps/how-to-add-contacts-on-viber/)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562172"/>
            <a:ext cx="5040560" cy="269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7584" y="877362"/>
            <a:ext cx="709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Issue 1.  Who directly performs the patented method?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6850" y="1556792"/>
            <a:ext cx="826261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[Viber’s argument]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Viber merely develops and provides the app.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Viber </a:t>
            </a:r>
            <a:r>
              <a:rPr lang="en-US" altLang="ko-KR" sz="1600" dirty="0" smtClean="0"/>
              <a:t>does not carry out all </a:t>
            </a:r>
            <a:r>
              <a:rPr lang="en-US" altLang="ko-KR" sz="1600" dirty="0"/>
              <a:t>of the </a:t>
            </a:r>
            <a:r>
              <a:rPr lang="en-US" altLang="ko-KR" sz="1600" dirty="0" smtClean="0"/>
              <a:t>steps of </a:t>
            </a:r>
            <a:r>
              <a:rPr lang="en-US" altLang="ko-KR" sz="1600" dirty="0"/>
              <a:t>the invention by itself</a:t>
            </a:r>
            <a:endParaRPr lang="en-US" altLang="ko-K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Users carry </a:t>
            </a:r>
            <a:r>
              <a:rPr lang="en-US" altLang="ko-KR" sz="1600" dirty="0"/>
              <a:t>out </a:t>
            </a:r>
            <a:r>
              <a:rPr lang="en-US" altLang="ko-KR" sz="1600" dirty="0" smtClean="0"/>
              <a:t>some of </a:t>
            </a:r>
            <a:r>
              <a:rPr lang="en-US" altLang="ko-KR" sz="1600" dirty="0"/>
              <a:t>the steps of the invention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b="1" dirty="0"/>
              <a:t>[Court’s view]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Users merely approves the app to execute the </a:t>
            </a:r>
            <a:r>
              <a:rPr lang="en-US" altLang="ko-KR" sz="1600" dirty="0" smtClean="0"/>
              <a:t>method.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Once </a:t>
            </a:r>
            <a:r>
              <a:rPr lang="en-US" altLang="ko-KR" sz="1600" dirty="0"/>
              <a:t>approved, each step of the process is carried out through the interaction between the Viber app and the server over a network</a:t>
            </a:r>
            <a:r>
              <a:rPr lang="en-US" altLang="ko-K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Viber </a:t>
            </a:r>
            <a:r>
              <a:rPr lang="en-US" altLang="ko-KR" sz="1600" dirty="0"/>
              <a:t>deliberately omitted </a:t>
            </a:r>
            <a:r>
              <a:rPr lang="en-US" altLang="ko-KR" sz="1600" dirty="0" smtClean="0"/>
              <a:t>some of these steps </a:t>
            </a:r>
            <a:r>
              <a:rPr lang="en-US" altLang="ko-KR" sz="1600" dirty="0"/>
              <a:t>of the </a:t>
            </a:r>
            <a:r>
              <a:rPr lang="en-US" altLang="ko-KR" sz="1600" dirty="0" smtClean="0"/>
              <a:t>method and caused </a:t>
            </a:r>
            <a:r>
              <a:rPr lang="en-US" altLang="ko-KR" sz="1600" dirty="0"/>
              <a:t>users, who were unaware of such intent, to carry out </a:t>
            </a:r>
            <a:r>
              <a:rPr lang="en-US" altLang="ko-KR" sz="1600" dirty="0" smtClean="0"/>
              <a:t>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C00000"/>
                </a:solidFill>
              </a:rPr>
              <a:t>Viber effectively executed all elements of the invention by utilizing smartphone users </a:t>
            </a:r>
            <a:r>
              <a:rPr lang="en-US" altLang="ko-KR" b="1" u="sng" dirty="0">
                <a:solidFill>
                  <a:srgbClr val="C00000"/>
                </a:solidFill>
              </a:rPr>
              <a:t>as tools</a:t>
            </a:r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endParaRPr lang="en-US" altLang="ko-K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38275" y="1503849"/>
            <a:ext cx="77768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[Viber’s argument]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Both </a:t>
            </a:r>
            <a:r>
              <a:rPr lang="en-US" altLang="ko-KR" sz="1600" dirty="0"/>
              <a:t>the development and transmission of the </a:t>
            </a:r>
            <a:r>
              <a:rPr lang="en-US" altLang="ko-KR" sz="1600" dirty="0" smtClean="0"/>
              <a:t>app </a:t>
            </a:r>
            <a:r>
              <a:rPr lang="en-US" altLang="ko-KR" sz="1600" dirty="0"/>
              <a:t>take place overseas</a:t>
            </a:r>
            <a:r>
              <a:rPr lang="en-US" altLang="ko-K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Server(</a:t>
            </a:r>
            <a:r>
              <a:rPr lang="en-US" altLang="ko-KR" sz="1600" dirty="0" smtClean="0">
                <a:hlinkClick r:id="rId2"/>
              </a:rPr>
              <a:t>http</a:t>
            </a:r>
            <a:r>
              <a:rPr lang="en-US" altLang="ko-KR" sz="1600" dirty="0">
                <a:hlinkClick r:id="rId2"/>
              </a:rPr>
              <a:t>://www.viber.com</a:t>
            </a:r>
            <a:r>
              <a:rPr lang="en-US" altLang="ko-KR" sz="1600" dirty="0"/>
              <a:t>)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is located in </a:t>
            </a:r>
            <a:r>
              <a:rPr lang="en-US" altLang="ko-KR" sz="1600" dirty="0" smtClean="0"/>
              <a:t>other country (Cyprus).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[Court’s view]</a:t>
            </a:r>
            <a:endParaRPr lang="en-US" altLang="ko-KR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The </a:t>
            </a:r>
            <a:r>
              <a:rPr lang="en-US" altLang="ko-KR" sz="1600" dirty="0" smtClean="0"/>
              <a:t>app is </a:t>
            </a:r>
            <a:r>
              <a:rPr lang="en-US" altLang="ko-KR" sz="1600" dirty="0"/>
              <a:t>ultimately installed and used within the territory of </a:t>
            </a:r>
            <a:r>
              <a:rPr lang="en-US" altLang="ko-KR" sz="1600" dirty="0" smtClean="0"/>
              <a:t>Korea.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The </a:t>
            </a:r>
            <a:r>
              <a:rPr lang="en-US" altLang="ko-KR" sz="1600" dirty="0"/>
              <a:t>act of </a:t>
            </a:r>
            <a:r>
              <a:rPr lang="en-US" altLang="ko-KR" sz="1600" dirty="0" smtClean="0"/>
              <a:t>the </a:t>
            </a:r>
            <a:r>
              <a:rPr lang="en-US" altLang="ko-KR" sz="1600" dirty="0"/>
              <a:t>address book reorganization </a:t>
            </a:r>
            <a:r>
              <a:rPr lang="en-US" altLang="ko-KR" sz="1600" dirty="0" smtClean="0"/>
              <a:t>takes </a:t>
            </a:r>
            <a:r>
              <a:rPr lang="en-US" altLang="ko-KR" sz="1600" dirty="0"/>
              <a:t>place </a:t>
            </a:r>
            <a:r>
              <a:rPr lang="en-US" altLang="ko-KR" sz="1600" u="sng" dirty="0" smtClean="0"/>
              <a:t>on </a:t>
            </a:r>
            <a:r>
              <a:rPr lang="en-US" altLang="ko-KR" sz="1600" u="sng" dirty="0"/>
              <a:t>the mobile </a:t>
            </a:r>
            <a:r>
              <a:rPr lang="en-US" altLang="ko-KR" sz="1600" u="sng" dirty="0" smtClean="0"/>
              <a:t>devices in </a:t>
            </a:r>
            <a:r>
              <a:rPr lang="en-US" altLang="ko-KR" sz="1600" u="sng" dirty="0"/>
              <a:t>Korea</a:t>
            </a:r>
            <a:r>
              <a:rPr lang="en-US" altLang="ko-KR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877362"/>
            <a:ext cx="616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Issue 2.  Is the infringement occurred in Korea?</a:t>
            </a:r>
            <a:endParaRPr lang="ko-KR" altLang="en-US" sz="2400" b="1" dirty="0"/>
          </a:p>
        </p:txBody>
      </p:sp>
      <p:sp>
        <p:nvSpPr>
          <p:cNvPr id="5" name="직사각형 4"/>
          <p:cNvSpPr/>
          <p:nvPr/>
        </p:nvSpPr>
        <p:spPr>
          <a:xfrm>
            <a:off x="863588" y="4797152"/>
            <a:ext cx="7704856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/>
              <a:t>Court </a:t>
            </a:r>
            <a:r>
              <a:rPr lang="en-US" altLang="ko-KR" b="1" dirty="0" smtClean="0"/>
              <a:t>Order:</a:t>
            </a:r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The Defendant shall not distribute the "Viber </a:t>
            </a:r>
            <a:r>
              <a:rPr lang="en-US" altLang="ko-KR" sz="1400" dirty="0" smtClean="0"/>
              <a:t>App" </a:t>
            </a:r>
            <a:r>
              <a:rPr lang="en-US" altLang="ko-KR" sz="1400" dirty="0"/>
              <a:t>within </a:t>
            </a:r>
            <a:r>
              <a:rPr lang="en-US" altLang="ko-KR" sz="1400" dirty="0" smtClean="0"/>
              <a:t>Korea.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 smtClean="0"/>
              <a:t>The </a:t>
            </a:r>
            <a:r>
              <a:rPr lang="en-US" altLang="ko-KR" sz="1400" dirty="0"/>
              <a:t>Defendant shall take measures to prevent the distribution and use of the Viber Application within </a:t>
            </a:r>
            <a:r>
              <a:rPr lang="en-US" altLang="ko-KR" sz="1400" dirty="0" smtClean="0"/>
              <a:t>Korea </a:t>
            </a:r>
            <a:r>
              <a:rPr lang="en-US" altLang="ko-KR" sz="1400" dirty="0"/>
              <a:t>via the server.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1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07289" y="725483"/>
            <a:ext cx="6071858" cy="267926"/>
          </a:xfrm>
          <a:prstGeom prst="rect">
            <a:avLst/>
          </a:prstGeom>
          <a:solidFill>
            <a:srgbClr val="B2D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3197" y="401287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2A3F92"/>
                </a:solidFill>
                <a:cs typeface="Arial" panose="020B0604020202020204" pitchFamily="34" charset="0"/>
              </a:rPr>
              <a:t>2.</a:t>
            </a:r>
            <a:endParaRPr lang="ko-KR" altLang="en-US" sz="3200" b="1" dirty="0">
              <a:solidFill>
                <a:srgbClr val="2A3F9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20" y="485253"/>
            <a:ext cx="402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cs typeface="Arial" panose="020B0604020202020204" pitchFamily="34" charset="0"/>
              </a:rPr>
              <a:t>Computer Program </a:t>
            </a:r>
            <a:r>
              <a:rPr lang="en-US" altLang="ko-KR" sz="2400" b="1" dirty="0" smtClean="0">
                <a:cs typeface="Arial" panose="020B0604020202020204" pitchFamily="34" charset="0"/>
              </a:rPr>
              <a:t>Inventions</a:t>
            </a:r>
            <a:endParaRPr lang="en-US" altLang="ko-KR" sz="2400" b="1" dirty="0"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87624" y="3598277"/>
            <a:ext cx="691276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1D35"/>
                </a:solidFill>
                <a:cs typeface="Calibri" panose="020F0502020204030204" pitchFamily="34" charset="0"/>
              </a:rPr>
              <a:t>§2(3)</a:t>
            </a:r>
            <a:r>
              <a:rPr lang="en-US" altLang="ko-KR" dirty="0" smtClean="0">
                <a:cs typeface="Calibri" panose="020F0502020204030204" pitchFamily="34" charset="0"/>
              </a:rPr>
              <a:t> </a:t>
            </a:r>
            <a:r>
              <a:rPr lang="en-US" altLang="ko-KR" dirty="0">
                <a:cs typeface="Calibri" panose="020F0502020204030204" pitchFamily="34" charset="0"/>
              </a:rPr>
              <a:t>"</a:t>
            </a:r>
            <a:r>
              <a:rPr lang="en-US" altLang="ko-KR" dirty="0" smtClean="0">
                <a:cs typeface="Calibri" panose="020F0502020204030204" pitchFamily="34" charset="0"/>
              </a:rPr>
              <a:t>Working“ of patent </a:t>
            </a:r>
            <a:r>
              <a:rPr lang="en-US" altLang="ko-KR" dirty="0">
                <a:cs typeface="Calibri" panose="020F0502020204030204" pitchFamily="34" charset="0"/>
              </a:rPr>
              <a:t>refers to the following </a:t>
            </a:r>
            <a:r>
              <a:rPr lang="en-US" altLang="ko-KR" dirty="0" smtClean="0">
                <a:cs typeface="Calibri" panose="020F0502020204030204" pitchFamily="34" charset="0"/>
              </a:rPr>
              <a:t>acts:</a:t>
            </a:r>
            <a:endParaRPr lang="en-US" altLang="ko-KR" dirty="0">
              <a:cs typeface="Calibri" panose="020F0502020204030204" pitchFamily="34" charset="0"/>
            </a:endParaRPr>
          </a:p>
          <a:p>
            <a:endParaRPr lang="en-US" altLang="ko-KR" dirty="0" smtClean="0">
              <a:cs typeface="Calibri" panose="020F0502020204030204" pitchFamily="34" charset="0"/>
            </a:endParaRPr>
          </a:p>
          <a:p>
            <a:r>
              <a:rPr lang="en-US" altLang="ko-KR" dirty="0" smtClean="0">
                <a:cs typeface="Calibri" panose="020F0502020204030204" pitchFamily="34" charset="0"/>
              </a:rPr>
              <a:t>b) </a:t>
            </a:r>
            <a:r>
              <a:rPr lang="en-US" altLang="ko-KR" dirty="0">
                <a:cs typeface="Calibri" panose="020F0502020204030204" pitchFamily="34" charset="0"/>
              </a:rPr>
              <a:t>In the case of </a:t>
            </a:r>
            <a:r>
              <a:rPr lang="en-US" altLang="ko-KR" u="sng" dirty="0" smtClean="0">
                <a:cs typeface="Calibri" panose="020F0502020204030204" pitchFamily="34" charset="0"/>
              </a:rPr>
              <a:t>a method claim</a:t>
            </a:r>
            <a:r>
              <a:rPr lang="en-US" altLang="ko-KR" dirty="0" smtClean="0">
                <a:cs typeface="Calibri" panose="020F0502020204030204" pitchFamily="34" charset="0"/>
              </a:rPr>
              <a:t>: </a:t>
            </a:r>
            <a:r>
              <a:rPr lang="en-US" altLang="ko-KR" dirty="0">
                <a:cs typeface="Calibri" panose="020F0502020204030204" pitchFamily="34" charset="0"/>
              </a:rPr>
              <a:t>Using the method or </a:t>
            </a:r>
            <a:r>
              <a:rPr lang="en-US" altLang="ko-KR" b="1" u="sng" dirty="0">
                <a:solidFill>
                  <a:srgbClr val="C00000"/>
                </a:solidFill>
                <a:cs typeface="Calibri" panose="020F0502020204030204" pitchFamily="34" charset="0"/>
              </a:rPr>
              <a:t>making an offer to use the method</a:t>
            </a:r>
            <a:r>
              <a:rPr lang="en-US" altLang="ko-KR" dirty="0" smtClean="0">
                <a:cs typeface="Calibri" panose="020F0502020204030204" pitchFamily="34" charset="0"/>
              </a:rPr>
              <a:t>.  (since 2019.12)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414517"/>
            <a:ext cx="54997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cs typeface="Calibri" panose="020F0502020204030204" pitchFamily="34" charset="0"/>
              </a:rPr>
              <a:t>Computer </a:t>
            </a:r>
            <a:r>
              <a:rPr lang="en-US" altLang="ko-KR" b="1" dirty="0" smtClean="0">
                <a:cs typeface="Calibri" panose="020F0502020204030204" pitchFamily="34" charset="0"/>
              </a:rPr>
              <a:t>Programs in Korea:</a:t>
            </a:r>
            <a:endParaRPr lang="en-US" altLang="ko-KR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cs typeface="Calibri" panose="020F0502020204030204" pitchFamily="34" charset="0"/>
              </a:rPr>
              <a:t>Not </a:t>
            </a:r>
            <a:r>
              <a:rPr lang="en-US" altLang="ko-KR" sz="1600" dirty="0" smtClean="0">
                <a:cs typeface="Calibri" panose="020F0502020204030204" pitchFamily="34" charset="0"/>
              </a:rPr>
              <a:t>a patentable subject </a:t>
            </a:r>
            <a:r>
              <a:rPr lang="en-US" altLang="ko-KR" sz="1600" dirty="0">
                <a:cs typeface="Calibri" panose="020F0502020204030204" pitchFamily="34" charset="0"/>
              </a:rPr>
              <a:t>matter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cs typeface="Calibri" panose="020F0502020204030204" pitchFamily="34" charset="0"/>
              </a:rPr>
              <a:t>Not considered a "product" or "apparatus" under patent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cs typeface="Calibri" panose="020F0502020204030204" pitchFamily="34" charset="0"/>
              </a:rPr>
              <a:t>"Computer programs stored on a medium" </a:t>
            </a:r>
            <a:r>
              <a:rPr lang="en-US" altLang="ko-KR" sz="1600" dirty="0" smtClean="0">
                <a:cs typeface="Calibri" panose="020F0502020204030204" pitchFamily="34" charset="0"/>
              </a:rPr>
              <a:t>is allowable.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cs typeface="Calibri" panose="020F0502020204030204" pitchFamily="34" charset="0"/>
              </a:rPr>
              <a:t>A method claim is allowable.</a:t>
            </a:r>
            <a:endParaRPr lang="en-US" altLang="ko-KR" sz="1600" dirty="0"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10890" y="55172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altLang="ko-KR" dirty="0" smtClean="0">
                <a:sym typeface="Wingdings" panose="05000000000000000000" pitchFamily="2" charset="2"/>
              </a:rPr>
              <a:t>Applicable when </a:t>
            </a:r>
            <a:r>
              <a:rPr lang="en-US" altLang="ko-KR" dirty="0" smtClean="0"/>
              <a:t>the </a:t>
            </a:r>
            <a:r>
              <a:rPr lang="en-US" altLang="ko-KR" dirty="0"/>
              <a:t>program is distributed </a:t>
            </a:r>
            <a:r>
              <a:rPr lang="en-US" altLang="ko-KR" dirty="0" smtClean="0"/>
              <a:t>online</a:t>
            </a:r>
          </a:p>
          <a:p>
            <a:pPr marL="285750" indent="-285750">
              <a:buFont typeface="Wingdings"/>
              <a:buChar char="è"/>
            </a:pPr>
            <a:r>
              <a:rPr lang="en-US" altLang="ko-KR" dirty="0" smtClean="0"/>
              <a:t>Similar to Infringement </a:t>
            </a:r>
            <a:r>
              <a:rPr lang="en-US" altLang="ko-KR" dirty="0" smtClean="0"/>
              <a:t>by Inducement (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9409" y="3228945"/>
            <a:ext cx="23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Law change (Dec 2019)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210890" y="4962654"/>
            <a:ext cx="7702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Calibri" panose="020F0502020204030204" pitchFamily="34" charset="0"/>
              </a:rPr>
              <a:t>* only when knowing that such use would infringe the patent right (</a:t>
            </a:r>
            <a:r>
              <a:rPr lang="en-US" altLang="ko-KR" sz="1600" dirty="0">
                <a:solidFill>
                  <a:srgbClr val="001D35"/>
                </a:solidFill>
                <a:cs typeface="Calibri" panose="020F0502020204030204" pitchFamily="34" charset="0"/>
              </a:rPr>
              <a:t>§94</a:t>
            </a:r>
            <a:r>
              <a:rPr lang="en-US" altLang="ko-KR" sz="1600" dirty="0">
                <a:cs typeface="Calibri" panose="020F0502020204030204" pitchFamily="34" charset="0"/>
              </a:rPr>
              <a:t>②)</a:t>
            </a:r>
          </a:p>
        </p:txBody>
      </p:sp>
    </p:spTree>
    <p:extLst>
      <p:ext uri="{BB962C8B-B14F-4D97-AF65-F5344CB8AC3E}">
        <p14:creationId xmlns:p14="http://schemas.microsoft.com/office/powerpoint/2010/main" val="151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291">
            <a:off x="4402551" y="2746081"/>
            <a:ext cx="2697332" cy="299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07289" y="1111620"/>
            <a:ext cx="6071858" cy="267926"/>
          </a:xfrm>
          <a:prstGeom prst="rect">
            <a:avLst/>
          </a:prstGeom>
          <a:solidFill>
            <a:srgbClr val="B2D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53197" y="787424"/>
            <a:ext cx="502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2A3F92"/>
                </a:solidFill>
                <a:cs typeface="Arial" panose="020B0604020202020204" pitchFamily="34" charset="0"/>
              </a:rPr>
              <a:t>3.</a:t>
            </a:r>
            <a:endParaRPr lang="ko-KR" altLang="en-US" sz="3200" b="1" dirty="0">
              <a:solidFill>
                <a:srgbClr val="2A3F9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20" y="817548"/>
            <a:ext cx="464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cs typeface="Arial" panose="020B0604020202020204" pitchFamily="34" charset="0"/>
              </a:rPr>
              <a:t>Production in Foreign Country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6399" y="4920644"/>
            <a:ext cx="1000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cs typeface="Calibri" panose="020F0502020204030204" pitchFamily="34" charset="0"/>
              </a:rPr>
              <a:t>[Fig.8]</a:t>
            </a:r>
            <a:endParaRPr lang="ko-KR" altLang="en-US" sz="1200" dirty="0"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18311" y="2158953"/>
            <a:ext cx="2776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(Face Thread Lifting)</a:t>
            </a:r>
            <a:endParaRPr lang="ko-KR" altLang="en-US" sz="2400" b="1" dirty="0"/>
          </a:p>
        </p:txBody>
      </p:sp>
      <p:sp>
        <p:nvSpPr>
          <p:cNvPr id="9" name="직사각형 8"/>
          <p:cNvSpPr/>
          <p:nvPr/>
        </p:nvSpPr>
        <p:spPr>
          <a:xfrm>
            <a:off x="1058720" y="3196682"/>
            <a:ext cx="30816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cs typeface="Calibri" panose="020F0502020204030204" pitchFamily="34" charset="0"/>
              </a:rPr>
              <a:t>KR Patent No. 10-1326763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cs typeface="Calibri" panose="020F0502020204030204" pitchFamily="34" charset="0"/>
              </a:rPr>
              <a:t>Title: Medical Thread Insertion Kits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cs typeface="Calibri" panose="020F0502020204030204" pitchFamily="34" charset="0"/>
              </a:rPr>
              <a:t>Filing Date: 2012</a:t>
            </a:r>
            <a:r>
              <a:rPr lang="ko-KR" altLang="en-US" sz="1600" dirty="0" smtClean="0">
                <a:cs typeface="Calibri" panose="020F0502020204030204" pitchFamily="34" charset="0"/>
              </a:rPr>
              <a:t>년</a:t>
            </a:r>
            <a:r>
              <a:rPr lang="en-US" altLang="ko-KR" sz="1600" dirty="0" smtClean="0">
                <a:cs typeface="Calibri" panose="020F0502020204030204" pitchFamily="34" charset="0"/>
              </a:rPr>
              <a:t>09</a:t>
            </a:r>
            <a:r>
              <a:rPr lang="ko-KR" altLang="en-US" sz="1600" dirty="0" smtClean="0">
                <a:cs typeface="Calibri" panose="020F0502020204030204" pitchFamily="34" charset="0"/>
              </a:rPr>
              <a:t>월</a:t>
            </a:r>
            <a:r>
              <a:rPr lang="en-US" altLang="ko-KR" sz="1600" dirty="0" smtClean="0">
                <a:cs typeface="Calibri" panose="020F0502020204030204" pitchFamily="34" charset="0"/>
              </a:rPr>
              <a:t>24</a:t>
            </a:r>
            <a:r>
              <a:rPr lang="ko-KR" altLang="en-US" sz="1600" dirty="0" smtClean="0">
                <a:cs typeface="Calibri" panose="020F0502020204030204" pitchFamily="34" charset="0"/>
              </a:rPr>
              <a:t>일</a:t>
            </a:r>
            <a:endParaRPr lang="en-US" altLang="ko-KR" sz="16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42" y="622255"/>
            <a:ext cx="4514850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5E27A-8246-486E-BEA1-2BE39F7538D1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5568">
            <a:off x="3005466" y="4506547"/>
            <a:ext cx="562706" cy="3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8816" y="36188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①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305" y="40252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4331" y="49938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③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668" y="2673037"/>
            <a:ext cx="1489078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①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Catheter</a:t>
            </a:r>
          </a:p>
          <a:p>
            <a:r>
              <a:rPr lang="ko-KR" altLang="en-US" sz="1600" dirty="0" smtClean="0">
                <a:solidFill>
                  <a:srgbClr val="FF0000"/>
                </a:solidFill>
              </a:rPr>
              <a:t>②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Hub</a:t>
            </a:r>
          </a:p>
          <a:p>
            <a:r>
              <a:rPr lang="ko-KR" altLang="en-US" sz="1600" dirty="0" smtClean="0">
                <a:solidFill>
                  <a:srgbClr val="FF0000"/>
                </a:solidFill>
              </a:rPr>
              <a:t>③ </a:t>
            </a:r>
            <a:r>
              <a:rPr lang="en-US" altLang="ko-KR" sz="1600" dirty="0"/>
              <a:t>Thread </a:t>
            </a:r>
            <a:endParaRPr lang="en-US" altLang="ko-KR" sz="1600" dirty="0" smtClean="0"/>
          </a:p>
          <a:p>
            <a:r>
              <a:rPr lang="ko-KR" altLang="en-US" sz="1600" dirty="0" smtClean="0">
                <a:solidFill>
                  <a:srgbClr val="FF0000"/>
                </a:solidFill>
              </a:rPr>
              <a:t>④ </a:t>
            </a:r>
            <a:r>
              <a:rPr lang="en-US" altLang="ko-KR" sz="1600" dirty="0" smtClean="0"/>
              <a:t>Cone</a:t>
            </a:r>
          </a:p>
          <a:p>
            <a:r>
              <a:rPr lang="ko-KR" altLang="en-US" sz="1600" dirty="0" smtClean="0"/>
              <a:t>⑤ </a:t>
            </a:r>
            <a:r>
              <a:rPr lang="en-US" altLang="ko-KR" sz="1600" dirty="0" smtClean="0"/>
              <a:t>Push bar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2704911" y="52795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④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540">
            <a:off x="3408099" y="3544401"/>
            <a:ext cx="3000084" cy="4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1270">
            <a:off x="1751061" y="4477242"/>
            <a:ext cx="564455" cy="214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사다리꼴 11"/>
          <p:cNvSpPr/>
          <p:nvPr/>
        </p:nvSpPr>
        <p:spPr>
          <a:xfrm rot="3306288">
            <a:off x="2616204" y="4919105"/>
            <a:ext cx="231059" cy="209450"/>
          </a:xfrm>
          <a:prstGeom prst="trapezoid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720">
            <a:off x="661727" y="5309127"/>
            <a:ext cx="2156204" cy="61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1861">
            <a:off x="1415046" y="5060507"/>
            <a:ext cx="535853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3131840" y="57239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⑤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1060" y="1916832"/>
            <a:ext cx="23807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Claim 6 = </a:t>
            </a:r>
            <a:r>
              <a:rPr lang="ko-KR" altLang="en-US" b="1" dirty="0"/>
              <a:t>①</a:t>
            </a:r>
            <a:r>
              <a:rPr lang="en-US" altLang="ko-KR" b="1" dirty="0"/>
              <a:t>+</a:t>
            </a:r>
            <a:r>
              <a:rPr lang="ko-KR" altLang="en-US" b="1" dirty="0" smtClean="0"/>
              <a:t>②</a:t>
            </a:r>
            <a:r>
              <a:rPr lang="en-US" altLang="ko-KR" b="1" dirty="0" smtClean="0"/>
              <a:t>+</a:t>
            </a:r>
            <a:r>
              <a:rPr lang="ko-KR" altLang="en-US" b="1" dirty="0" smtClean="0"/>
              <a:t>③</a:t>
            </a:r>
            <a:r>
              <a:rPr lang="en-US" altLang="ko-KR" b="1" dirty="0" smtClean="0"/>
              <a:t>+</a:t>
            </a:r>
            <a:r>
              <a:rPr lang="ko-KR" altLang="en-US" b="1" dirty="0" smtClean="0"/>
              <a:t>④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151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2310</TotalTime>
  <Words>1255</Words>
  <Application>Microsoft Office PowerPoint</Application>
  <PresentationFormat>A4 용지(210x297mm)</PresentationFormat>
  <Paragraphs>214</Paragraphs>
  <Slides>18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유병호</cp:lastModifiedBy>
  <cp:revision>124</cp:revision>
  <cp:lastPrinted>2024-06-08T09:57:30Z</cp:lastPrinted>
  <dcterms:created xsi:type="dcterms:W3CDTF">2022-03-07T02:12:26Z</dcterms:created>
  <dcterms:modified xsi:type="dcterms:W3CDTF">2025-02-12T02:36:03Z</dcterms:modified>
</cp:coreProperties>
</file>